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742113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8EDE"/>
    <a:srgbClr val="FAF7EC"/>
    <a:srgbClr val="FF9900"/>
    <a:srgbClr val="FDFCF9"/>
    <a:srgbClr val="F8F4E4"/>
    <a:srgbClr val="FFE1FF"/>
    <a:srgbClr val="FFE593"/>
    <a:srgbClr val="FFDA65"/>
    <a:srgbClr val="FFE89F"/>
    <a:srgbClr val="A8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702" autoAdjust="0"/>
  </p:normalViewPr>
  <p:slideViewPr>
    <p:cSldViewPr snapToGrid="0">
      <p:cViewPr varScale="1">
        <p:scale>
          <a:sx n="87" d="100"/>
          <a:sy n="87" d="100"/>
        </p:scale>
        <p:origin x="2964" y="8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5C33-9F72-4B86-A4E9-4BD48E5E8C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5755-E622-42BE-817B-C0084F496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8788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5C33-9F72-4B86-A4E9-4BD48E5E8C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5755-E622-42BE-817B-C0084F496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8406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5C33-9F72-4B86-A4E9-4BD48E5E8C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5755-E622-42BE-817B-C0084F496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6029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5C33-9F72-4B86-A4E9-4BD48E5E8C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5755-E622-42BE-817B-C0084F496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7887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5C33-9F72-4B86-A4E9-4BD48E5E8C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5755-E622-42BE-817B-C0084F496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6044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5C33-9F72-4B86-A4E9-4BD48E5E8C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5755-E622-42BE-817B-C0084F496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0087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5C33-9F72-4B86-A4E9-4BD48E5E8C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5755-E622-42BE-817B-C0084F496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139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5C33-9F72-4B86-A4E9-4BD48E5E8C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5755-E622-42BE-817B-C0084F496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0608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5C33-9F72-4B86-A4E9-4BD48E5E8C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5755-E622-42BE-817B-C0084F496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5450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5C33-9F72-4B86-A4E9-4BD48E5E8C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5755-E622-42BE-817B-C0084F496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09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5C33-9F72-4B86-A4E9-4BD48E5E8C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5755-E622-42BE-817B-C0084F496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770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C95C33-9F72-4B86-A4E9-4BD48E5E8C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575755-E622-42BE-817B-C0084F4964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0469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5D568A4B-E694-FFF7-F0AE-690DB59A7FD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3" y="767922"/>
            <a:ext cx="4681907" cy="4681907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D2F84487-195B-6B9F-2AB9-622DE5FE975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613" y="5126052"/>
            <a:ext cx="4681907" cy="4681907"/>
          </a:xfrm>
          <a:prstGeom prst="rect">
            <a:avLst/>
          </a:prstGeom>
        </p:spPr>
      </p:pic>
      <p:pic>
        <p:nvPicPr>
          <p:cNvPr id="279" name="図 278" descr="背景パターン&#10;&#10;AI 生成コンテンツは誤りを含む可能性があります。">
            <a:extLst>
              <a:ext uri="{FF2B5EF4-FFF2-40B4-BE49-F238E27FC236}">
                <a16:creationId xmlns:a16="http://schemas.microsoft.com/office/drawing/2014/main" id="{FEFF4C8D-94FB-518C-667B-D4366BD27E4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3683">
            <a:off x="1773130" y="6545155"/>
            <a:ext cx="2121792" cy="2640792"/>
          </a:xfrm>
          <a:prstGeom prst="rect">
            <a:avLst/>
          </a:prstGeom>
        </p:spPr>
      </p:pic>
      <p:graphicFrame>
        <p:nvGraphicFramePr>
          <p:cNvPr id="139" name="表 138">
            <a:extLst>
              <a:ext uri="{FF2B5EF4-FFF2-40B4-BE49-F238E27FC236}">
                <a16:creationId xmlns:a16="http://schemas.microsoft.com/office/drawing/2014/main" id="{345E9F39-1640-2F27-CA00-8D10CFC78D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220307"/>
              </p:ext>
            </p:extLst>
          </p:nvPr>
        </p:nvGraphicFramePr>
        <p:xfrm>
          <a:off x="315455" y="1676397"/>
          <a:ext cx="3939984" cy="36415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664">
                  <a:extLst>
                    <a:ext uri="{9D8B030D-6E8A-4147-A177-3AD203B41FA5}">
                      <a16:colId xmlns:a16="http://schemas.microsoft.com/office/drawing/2014/main" val="953817135"/>
                    </a:ext>
                  </a:extLst>
                </a:gridCol>
                <a:gridCol w="656664">
                  <a:extLst>
                    <a:ext uri="{9D8B030D-6E8A-4147-A177-3AD203B41FA5}">
                      <a16:colId xmlns:a16="http://schemas.microsoft.com/office/drawing/2014/main" val="1251530301"/>
                    </a:ext>
                  </a:extLst>
                </a:gridCol>
                <a:gridCol w="656664">
                  <a:extLst>
                    <a:ext uri="{9D8B030D-6E8A-4147-A177-3AD203B41FA5}">
                      <a16:colId xmlns:a16="http://schemas.microsoft.com/office/drawing/2014/main" val="1235095219"/>
                    </a:ext>
                  </a:extLst>
                </a:gridCol>
                <a:gridCol w="656664">
                  <a:extLst>
                    <a:ext uri="{9D8B030D-6E8A-4147-A177-3AD203B41FA5}">
                      <a16:colId xmlns:a16="http://schemas.microsoft.com/office/drawing/2014/main" val="2172106562"/>
                    </a:ext>
                  </a:extLst>
                </a:gridCol>
                <a:gridCol w="656664">
                  <a:extLst>
                    <a:ext uri="{9D8B030D-6E8A-4147-A177-3AD203B41FA5}">
                      <a16:colId xmlns:a16="http://schemas.microsoft.com/office/drawing/2014/main" val="2740986004"/>
                    </a:ext>
                  </a:extLst>
                </a:gridCol>
                <a:gridCol w="656664">
                  <a:extLst>
                    <a:ext uri="{9D8B030D-6E8A-4147-A177-3AD203B41FA5}">
                      <a16:colId xmlns:a16="http://schemas.microsoft.com/office/drawing/2014/main" val="242848132"/>
                    </a:ext>
                  </a:extLst>
                </a:gridCol>
              </a:tblGrid>
              <a:tr h="685173">
                <a:tc>
                  <a:txBody>
                    <a:bodyPr/>
                    <a:lstStyle/>
                    <a:p>
                      <a:pPr algn="l"/>
                      <a:endParaRPr kumimoji="1" lang="ja-JP" alt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700" b="1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endParaRPr kumimoji="1" lang="en-US" altLang="ja-JP" sz="700" b="1" spc="0" baseline="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endParaRPr kumimoji="1" lang="en-US" altLang="ja-JP" sz="700" b="1" spc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開館</a:t>
                      </a:r>
                      <a:endParaRPr kumimoji="1" lang="en-US" altLang="ja-JP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9:30</a:t>
                      </a:r>
                      <a:r>
                        <a:rPr kumimoji="1" lang="ja-JP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～</a:t>
                      </a:r>
                      <a:r>
                        <a:rPr kumimoji="1" lang="en-US" altLang="ja-JP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12:00</a:t>
                      </a:r>
                    </a:p>
                    <a:p>
                      <a:pPr algn="l"/>
                      <a:endParaRPr kumimoji="1" lang="en-US" altLang="ja-JP" sz="6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700" b="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①</a:t>
                      </a:r>
                      <a:endParaRPr kumimoji="1" lang="en-US" altLang="ja-JP" sz="700" b="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赤ちゃん</a:t>
                      </a:r>
                      <a:r>
                        <a:rPr kumimoji="1" lang="en-US" altLang="ja-JP" sz="700" b="0" dirty="0">
                          <a:solidFill>
                            <a:schemeClr val="tx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Day</a:t>
                      </a:r>
                      <a:endParaRPr kumimoji="1" lang="ja-JP" altLang="en-US" sz="700" b="0" dirty="0">
                        <a:solidFill>
                          <a:schemeClr val="tx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endParaRPr kumimoji="1" lang="en-US" altLang="ja-JP" sz="7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700" b="1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⑨</a:t>
                      </a:r>
                      <a:endParaRPr kumimoji="1" lang="en-US" altLang="ja-JP" sz="7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パパ</a:t>
                      </a:r>
                      <a:r>
                        <a:rPr kumimoji="1" lang="ja-JP" altLang="en-US" sz="700" b="0" dirty="0" err="1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び</a:t>
                      </a:r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ーの</a:t>
                      </a:r>
                      <a:endParaRPr kumimoji="1" lang="en-US" altLang="ja-JP" sz="7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　　　　タイム</a:t>
                      </a:r>
                      <a:endParaRPr kumimoji="1" lang="en-US" altLang="ja-JP" sz="7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en-US" altLang="ja-JP" sz="6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9</a:t>
                      </a:r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：</a:t>
                      </a:r>
                      <a:r>
                        <a:rPr kumimoji="1" lang="en-US" altLang="ja-JP" sz="600" b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30-12</a:t>
                      </a:r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：</a:t>
                      </a:r>
                      <a:r>
                        <a:rPr kumimoji="1" lang="en-US" altLang="ja-JP" sz="6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00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4019209"/>
                  </a:ext>
                </a:extLst>
              </a:tr>
              <a:tr h="681975">
                <a:tc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7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endParaRPr kumimoji="1" lang="en-US" altLang="ja-JP" sz="7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②赤ちゃんタイム</a:t>
                      </a:r>
                      <a:endParaRPr kumimoji="1" lang="en-US" altLang="ja-JP" sz="6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en-US" altLang="ja-JP" sz="6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9</a:t>
                      </a:r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：</a:t>
                      </a:r>
                      <a:r>
                        <a:rPr kumimoji="1" lang="en-US" altLang="ja-JP" sz="6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30-12</a:t>
                      </a:r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：</a:t>
                      </a:r>
                      <a:r>
                        <a:rPr kumimoji="1" lang="en-US" altLang="ja-JP" sz="6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00</a:t>
                      </a:r>
                      <a:endParaRPr kumimoji="1" lang="ja-JP" altLang="en-US" sz="6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⑩</a:t>
                      </a:r>
                      <a:endParaRPr kumimoji="1" lang="en-US" altLang="ja-JP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COCO</a:t>
                      </a:r>
                      <a:r>
                        <a:rPr kumimoji="1" lang="ja-JP" altLang="en-US" sz="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しの</a:t>
                      </a:r>
                      <a:r>
                        <a:rPr kumimoji="1" lang="ja-JP" altLang="en-US" sz="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と</a:t>
                      </a:r>
                      <a:endParaRPr kumimoji="1" lang="en-US" altLang="ja-JP" sz="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歌ってつながろう</a:t>
                      </a:r>
                      <a:endParaRPr kumimoji="1" lang="en-US" altLang="ja-JP" sz="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10</a:t>
                      </a:r>
                      <a:r>
                        <a:rPr kumimoji="1" lang="ja-JP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：</a:t>
                      </a:r>
                      <a:r>
                        <a:rPr kumimoji="1" lang="en-US" altLang="ja-JP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30</a:t>
                      </a:r>
                      <a:r>
                        <a:rPr kumimoji="1" lang="ja-JP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頃</a:t>
                      </a:r>
                    </a:p>
                    <a:p>
                      <a:pPr algn="l"/>
                      <a:endParaRPr kumimoji="1" lang="ja-JP" altLang="en-US" sz="6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700" b="1" spc="-100" baseline="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700" b="1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秋の</a:t>
                      </a:r>
                      <a:endParaRPr kumimoji="1" lang="en-US" altLang="ja-JP" sz="6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バザー＆フリマ</a:t>
                      </a:r>
                      <a:endParaRPr kumimoji="1" lang="en-US" altLang="ja-JP" sz="6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r>
                        <a:rPr kumimoji="1" lang="en-US" altLang="ja-JP" sz="6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10</a:t>
                      </a:r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：</a:t>
                      </a:r>
                      <a:r>
                        <a:rPr kumimoji="1" lang="en-US" altLang="ja-JP" sz="6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00-13</a:t>
                      </a:r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：</a:t>
                      </a:r>
                      <a:r>
                        <a:rPr kumimoji="1" lang="en-US" altLang="ja-JP" sz="600" b="0" dirty="0">
                          <a:solidFill>
                            <a:schemeClr val="tx1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30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2224327"/>
                  </a:ext>
                </a:extLst>
              </a:tr>
              <a:tr h="73859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③</a:t>
                      </a:r>
                      <a:endParaRPr kumimoji="1" lang="en-US" altLang="ja-JP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　防災を</a:t>
                      </a:r>
                      <a:endParaRPr kumimoji="1" lang="en-US" altLang="ja-JP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　　　考える日</a:t>
                      </a:r>
                      <a:endParaRPr kumimoji="1" lang="ja-JP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①</a:t>
                      </a:r>
                      <a:endParaRPr kumimoji="1" lang="en-US" altLang="ja-JP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赤ちゃん</a:t>
                      </a:r>
                      <a:r>
                        <a:rPr kumimoji="1" lang="en-US" altLang="ja-JP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Day</a:t>
                      </a:r>
                      <a:endParaRPr kumimoji="1" lang="ja-JP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1" lang="en-US" altLang="ja-JP" sz="700" b="1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endParaRPr kumimoji="1" lang="en-US" altLang="ja-JP" sz="700" b="1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endParaRPr kumimoji="1" lang="en-US" altLang="ja-JP" sz="6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/>
                      <a:endParaRPr kumimoji="1" lang="en-US" altLang="ja-JP" sz="6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r>
                        <a:rPr kumimoji="1" lang="ja-JP" altLang="en-US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：</a:t>
                      </a:r>
                      <a:r>
                        <a:rPr kumimoji="1" lang="en-US" altLang="ja-JP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</a:t>
                      </a:r>
                      <a:r>
                        <a:rPr kumimoji="1" lang="ja-JP" altLang="en-US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～開館</a:t>
                      </a:r>
                    </a:p>
                    <a:p>
                      <a:pPr algn="l"/>
                      <a:endParaRPr kumimoji="1" lang="en-US" altLang="ja-JP" sz="600" b="0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6649481"/>
                  </a:ext>
                </a:extLst>
              </a:tr>
              <a:tr h="710283">
                <a:tc>
                  <a:txBody>
                    <a:bodyPr/>
                    <a:lstStyle/>
                    <a:p>
                      <a:pPr algn="l"/>
                      <a:endParaRPr kumimoji="1" lang="ja-JP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⑦</a:t>
                      </a:r>
                      <a:endParaRPr kumimoji="1" lang="en-US" altLang="ja-JP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　おはなし会</a:t>
                      </a:r>
                      <a:endParaRPr kumimoji="1" lang="en-US" altLang="ja-JP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14</a:t>
                      </a:r>
                      <a:r>
                        <a:rPr kumimoji="1" lang="ja-JP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：</a:t>
                      </a:r>
                      <a:r>
                        <a:rPr kumimoji="1" lang="en-US" altLang="ja-JP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00</a:t>
                      </a:r>
                      <a:r>
                        <a:rPr kumimoji="1" lang="ja-JP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～</a:t>
                      </a:r>
                      <a:endParaRPr kumimoji="1" lang="ja-JP" alt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6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700" b="1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endParaRPr kumimoji="1" lang="en-US" altLang="ja-JP" sz="700" b="1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endParaRPr kumimoji="1" lang="en-US" altLang="ja-JP" sz="700" b="1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endParaRPr kumimoji="1" lang="en-US" altLang="ja-JP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78576"/>
                  </a:ext>
                </a:extLst>
              </a:tr>
              <a:tr h="71070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④</a:t>
                      </a:r>
                      <a:endParaRPr kumimoji="1" lang="en-US" altLang="ja-JP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　　ベビー</a:t>
                      </a:r>
                      <a:endParaRPr kumimoji="1" lang="en-US" altLang="ja-JP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　　　　マッサージ</a:t>
                      </a:r>
                      <a:endParaRPr kumimoji="1" lang="en-US" altLang="ja-JP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10</a:t>
                      </a:r>
                      <a:r>
                        <a:rPr kumimoji="1" lang="ja-JP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：</a:t>
                      </a:r>
                      <a:r>
                        <a:rPr kumimoji="1" lang="en-US" altLang="ja-JP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00-11</a:t>
                      </a:r>
                      <a:r>
                        <a:rPr kumimoji="1" lang="ja-JP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：</a:t>
                      </a:r>
                      <a:r>
                        <a:rPr kumimoji="1" lang="en-US" altLang="ja-JP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30</a:t>
                      </a:r>
                    </a:p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⑥</a:t>
                      </a:r>
                      <a:endParaRPr kumimoji="1" lang="en-US" altLang="ja-JP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赤ちゃんの</a:t>
                      </a:r>
                      <a:endParaRPr kumimoji="1" lang="en-US" altLang="ja-JP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ママ・パパ集まれ</a:t>
                      </a:r>
                      <a:endParaRPr kumimoji="1" lang="en-US" altLang="ja-JP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10</a:t>
                      </a:r>
                      <a:r>
                        <a:rPr kumimoji="1" lang="ja-JP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：</a:t>
                      </a:r>
                      <a:r>
                        <a:rPr kumimoji="1" lang="en-US" altLang="ja-JP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30-11</a:t>
                      </a:r>
                      <a:r>
                        <a:rPr kumimoji="1" lang="ja-JP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：</a:t>
                      </a:r>
                      <a:r>
                        <a:rPr kumimoji="1" lang="en-US" altLang="ja-JP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45</a:t>
                      </a:r>
                      <a:endParaRPr kumimoji="1" lang="ja-JP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600" b="1" dirty="0">
                        <a:solidFill>
                          <a:schemeClr val="tx1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1924695"/>
                  </a:ext>
                </a:extLst>
              </a:tr>
            </a:tbl>
          </a:graphicData>
        </a:graphic>
      </p:graphicFrame>
      <p:pic>
        <p:nvPicPr>
          <p:cNvPr id="168" name="図 167" descr="ロゴ&#10;&#10;AI 生成コンテンツは誤りを含む可能性があります。">
            <a:extLst>
              <a:ext uri="{FF2B5EF4-FFF2-40B4-BE49-F238E27FC236}">
                <a16:creationId xmlns:a16="http://schemas.microsoft.com/office/drawing/2014/main" id="{A3A36336-DEF9-8C1E-8EA5-452BBD2BC59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952" y="3479466"/>
            <a:ext cx="575463" cy="299786"/>
          </a:xfrm>
          <a:prstGeom prst="rect">
            <a:avLst/>
          </a:prstGeom>
        </p:spPr>
      </p:pic>
      <p:sp>
        <p:nvSpPr>
          <p:cNvPr id="171" name="フリーフォーム: 図形 170">
            <a:extLst>
              <a:ext uri="{FF2B5EF4-FFF2-40B4-BE49-F238E27FC236}">
                <a16:creationId xmlns:a16="http://schemas.microsoft.com/office/drawing/2014/main" id="{8DF3186C-443A-BDA4-2EF8-6EFA585C478B}"/>
              </a:ext>
            </a:extLst>
          </p:cNvPr>
          <p:cNvSpPr/>
          <p:nvPr/>
        </p:nvSpPr>
        <p:spPr>
          <a:xfrm>
            <a:off x="3624283" y="3230442"/>
            <a:ext cx="623856" cy="423811"/>
          </a:xfrm>
          <a:custGeom>
            <a:avLst/>
            <a:gdLst>
              <a:gd name="csX0" fmla="*/ 85725 w 561975"/>
              <a:gd name="csY0" fmla="*/ 0 h 298450"/>
              <a:gd name="csX1" fmla="*/ 0 w 561975"/>
              <a:gd name="csY1" fmla="*/ 88900 h 298450"/>
              <a:gd name="csX2" fmla="*/ 0 w 561975"/>
              <a:gd name="csY2" fmla="*/ 298450 h 298450"/>
              <a:gd name="csX3" fmla="*/ 561975 w 561975"/>
              <a:gd name="csY3" fmla="*/ 298450 h 298450"/>
              <a:gd name="csX4" fmla="*/ 561975 w 561975"/>
              <a:gd name="csY4" fmla="*/ 3175 h 298450"/>
              <a:gd name="csX5" fmla="*/ 85725 w 561975"/>
              <a:gd name="csY5" fmla="*/ 0 h 2984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561975" h="298450">
                <a:moveTo>
                  <a:pt x="85725" y="0"/>
                </a:moveTo>
                <a:lnTo>
                  <a:pt x="0" y="88900"/>
                </a:lnTo>
                <a:lnTo>
                  <a:pt x="0" y="298450"/>
                </a:lnTo>
                <a:lnTo>
                  <a:pt x="561975" y="298450"/>
                </a:lnTo>
                <a:lnTo>
                  <a:pt x="561975" y="3175"/>
                </a:lnTo>
                <a:lnTo>
                  <a:pt x="85725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b="1" dirty="0"/>
              <a:t>⑤</a:t>
            </a:r>
          </a:p>
          <a:p>
            <a:pPr algn="ctr"/>
            <a:r>
              <a:rPr kumimoji="1" lang="ja-JP" altLang="en-US" sz="600" b="1" dirty="0"/>
              <a:t>スタイ作り＆</a:t>
            </a:r>
            <a:endParaRPr kumimoji="1" lang="en-US" altLang="ja-JP" sz="600" b="1" dirty="0"/>
          </a:p>
          <a:p>
            <a:pPr algn="ctr"/>
            <a:r>
              <a:rPr kumimoji="1" lang="ja-JP" altLang="en-US" sz="600" b="1" dirty="0"/>
              <a:t>お世話体験</a:t>
            </a:r>
          </a:p>
        </p:txBody>
      </p:sp>
      <p:grpSp>
        <p:nvGrpSpPr>
          <p:cNvPr id="3" name="グループ化 2"/>
          <p:cNvGrpSpPr/>
          <p:nvPr/>
        </p:nvGrpSpPr>
        <p:grpSpPr>
          <a:xfrm>
            <a:off x="4489700" y="7958841"/>
            <a:ext cx="2178142" cy="1254146"/>
            <a:chOff x="4511540" y="7890453"/>
            <a:chExt cx="2175499" cy="1236726"/>
          </a:xfrm>
        </p:grpSpPr>
        <p:sp>
          <p:nvSpPr>
            <p:cNvPr id="325" name="四角形: 角を丸くする 324">
              <a:extLst>
                <a:ext uri="{FF2B5EF4-FFF2-40B4-BE49-F238E27FC236}">
                  <a16:creationId xmlns:a16="http://schemas.microsoft.com/office/drawing/2014/main" id="{77F68EC8-8687-5503-2116-A21F002DAB95}"/>
                </a:ext>
              </a:extLst>
            </p:cNvPr>
            <p:cNvSpPr/>
            <p:nvPr/>
          </p:nvSpPr>
          <p:spPr>
            <a:xfrm>
              <a:off x="4561071" y="7890453"/>
              <a:ext cx="2050007" cy="1236726"/>
            </a:xfrm>
            <a:prstGeom prst="roundRect">
              <a:avLst>
                <a:gd name="adj" fmla="val 3446"/>
              </a:avLst>
            </a:prstGeom>
            <a:solidFill>
              <a:srgbClr val="FAF7EC"/>
            </a:solidFill>
            <a:ln w="6350">
              <a:solidFill>
                <a:srgbClr val="FF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40" name="図 239" descr="ランプ, 光, ネックレス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47524711-7DD2-2702-E491-CBE8B15A98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5129" y="8500104"/>
              <a:ext cx="1020764" cy="254850"/>
            </a:xfrm>
            <a:prstGeom prst="rect">
              <a:avLst/>
            </a:prstGeom>
          </p:spPr>
        </p:pic>
        <p:pic>
          <p:nvPicPr>
            <p:cNvPr id="230" name="図 229" descr="時計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D404A757-6186-0C29-ABAE-8A705DE32E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7858" y="7951717"/>
              <a:ext cx="758677" cy="254850"/>
            </a:xfrm>
            <a:prstGeom prst="rect">
              <a:avLst/>
            </a:prstGeom>
          </p:spPr>
        </p:pic>
        <p:sp>
          <p:nvSpPr>
            <p:cNvPr id="231" name="テキスト ボックス 230">
              <a:extLst>
                <a:ext uri="{FF2B5EF4-FFF2-40B4-BE49-F238E27FC236}">
                  <a16:creationId xmlns:a16="http://schemas.microsoft.com/office/drawing/2014/main" id="{6BCDBA8D-D008-51C5-54F6-505D42EA92E0}"/>
                </a:ext>
              </a:extLst>
            </p:cNvPr>
            <p:cNvSpPr txBox="1"/>
            <p:nvPr/>
          </p:nvSpPr>
          <p:spPr>
            <a:xfrm>
              <a:off x="5357887" y="7890453"/>
              <a:ext cx="1329152" cy="610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000"/>
                </a:lnSpc>
              </a:pPr>
              <a:r>
                <a:rPr lang="ja-JP" altLang="en-US" sz="6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「横浜市子育てパートナー」が</a:t>
              </a:r>
              <a:endParaRPr lang="en-US" altLang="ja-JP" sz="6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>
                <a:lnSpc>
                  <a:spcPts val="1000"/>
                </a:lnSpc>
              </a:pPr>
              <a:r>
                <a:rPr lang="ja-JP" altLang="en-US" sz="6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話をゆっくり聞いてくれます。</a:t>
              </a:r>
              <a:endParaRPr lang="en-US" altLang="ja-JP" sz="6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>
                <a:lnSpc>
                  <a:spcPts val="1000"/>
                </a:lnSpc>
              </a:pPr>
              <a:r>
                <a:rPr lang="ja-JP" altLang="en-US" sz="6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子育てのいろいろな情報もおしえてくれますよ♪</a:t>
              </a:r>
              <a:endParaRPr kumimoji="1" lang="ja-JP" altLang="en-US" sz="6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pic>
          <p:nvPicPr>
            <p:cNvPr id="235" name="図 234" descr="図形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F6DA648D-E61D-6A67-243B-AB1EF9E0E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729498">
              <a:off x="4699928" y="8416977"/>
              <a:ext cx="572190" cy="257532"/>
            </a:xfrm>
            <a:prstGeom prst="rect">
              <a:avLst/>
            </a:prstGeom>
          </p:spPr>
        </p:pic>
        <p:sp>
          <p:nvSpPr>
            <p:cNvPr id="236" name="テキスト ボックス 235">
              <a:extLst>
                <a:ext uri="{FF2B5EF4-FFF2-40B4-BE49-F238E27FC236}">
                  <a16:creationId xmlns:a16="http://schemas.microsoft.com/office/drawing/2014/main" id="{3C010CBB-D4CB-5662-C63D-8955C3F0A162}"/>
                </a:ext>
              </a:extLst>
            </p:cNvPr>
            <p:cNvSpPr txBox="1"/>
            <p:nvPr/>
          </p:nvSpPr>
          <p:spPr>
            <a:xfrm>
              <a:off x="5173302" y="8530451"/>
              <a:ext cx="1250699" cy="310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7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助産師がいる日です</a:t>
              </a:r>
              <a:endParaRPr lang="en-US" altLang="ja-JP" sz="7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endParaRPr kumimoji="1" lang="ja-JP" altLang="en-US" sz="700" b="1" dirty="0"/>
            </a:p>
          </p:txBody>
        </p:sp>
        <p:sp>
          <p:nvSpPr>
            <p:cNvPr id="241" name="テキスト ボックス 240">
              <a:extLst>
                <a:ext uri="{FF2B5EF4-FFF2-40B4-BE49-F238E27FC236}">
                  <a16:creationId xmlns:a16="http://schemas.microsoft.com/office/drawing/2014/main" id="{2D31446D-9C1C-BD3F-A221-29D962BA0314}"/>
                </a:ext>
              </a:extLst>
            </p:cNvPr>
            <p:cNvSpPr txBox="1"/>
            <p:nvPr/>
          </p:nvSpPr>
          <p:spPr>
            <a:xfrm>
              <a:off x="4511540" y="8766087"/>
              <a:ext cx="2164667" cy="279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600" dirty="0"/>
                <a:t> </a:t>
              </a:r>
              <a:r>
                <a:rPr lang="ja-JP" altLang="en-US" sz="6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ネンネ期の赤ちゃんは座布団の上に敷くおくるみ</a:t>
              </a:r>
              <a:endParaRPr lang="en-US" altLang="ja-JP" sz="6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lang="ja-JP" altLang="en-US" sz="6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ガーゼや大判タオルなどをお持ちください</a:t>
              </a:r>
              <a:endParaRPr kumimoji="1" lang="ja-JP" altLang="en-US" sz="6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242" name="テキスト ボックス 241">
            <a:extLst>
              <a:ext uri="{FF2B5EF4-FFF2-40B4-BE49-F238E27FC236}">
                <a16:creationId xmlns:a16="http://schemas.microsoft.com/office/drawing/2014/main" id="{420186B1-19B4-FB88-848A-D33D1A3C7C7E}"/>
              </a:ext>
            </a:extLst>
          </p:cNvPr>
          <p:cNvSpPr txBox="1"/>
          <p:nvPr/>
        </p:nvSpPr>
        <p:spPr>
          <a:xfrm>
            <a:off x="4891508" y="9328870"/>
            <a:ext cx="17526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ja-JP" altLang="en-US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編集：二谷綾・長谷川紋嘉</a:t>
            </a:r>
          </a:p>
          <a:p>
            <a:pPr algn="r"/>
            <a:r>
              <a:rPr lang="ja-JP" altLang="en-US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レイアウト：堀之内宏美</a:t>
            </a:r>
          </a:p>
          <a:p>
            <a:pPr algn="r"/>
            <a:r>
              <a:rPr lang="ja-JP" altLang="en-US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発行元：おやこの広場びーのびーの</a:t>
            </a:r>
            <a:endParaRPr kumimoji="1" lang="ja-JP" altLang="en-US" sz="7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249" name="図 248" descr="図形&#10;&#10;AI 生成コンテンツは誤りを含む可能性があります。">
            <a:extLst>
              <a:ext uri="{FF2B5EF4-FFF2-40B4-BE49-F238E27FC236}">
                <a16:creationId xmlns:a16="http://schemas.microsoft.com/office/drawing/2014/main" id="{80FC0A70-D832-0C51-78C4-6359D0A98D9E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732">
            <a:off x="323924" y="4511683"/>
            <a:ext cx="344553" cy="162185"/>
          </a:xfrm>
          <a:prstGeom prst="rect">
            <a:avLst/>
          </a:prstGeom>
        </p:spPr>
      </p:pic>
      <p:pic>
        <p:nvPicPr>
          <p:cNvPr id="260" name="図 259" descr="ロゴ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D4CCB0EA-4889-4FD0-FFE4-ABEBA13E4FE7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530" y="1787028"/>
            <a:ext cx="598076" cy="327816"/>
          </a:xfrm>
          <a:prstGeom prst="rect">
            <a:avLst/>
          </a:prstGeom>
        </p:spPr>
      </p:pic>
      <p:grpSp>
        <p:nvGrpSpPr>
          <p:cNvPr id="31" name="グループ化 30"/>
          <p:cNvGrpSpPr/>
          <p:nvPr/>
        </p:nvGrpSpPr>
        <p:grpSpPr>
          <a:xfrm>
            <a:off x="4467803" y="1056968"/>
            <a:ext cx="2140878" cy="725869"/>
            <a:chOff x="4439694" y="950300"/>
            <a:chExt cx="2140878" cy="725869"/>
          </a:xfrm>
        </p:grpSpPr>
        <p:sp>
          <p:nvSpPr>
            <p:cNvPr id="177" name="テキスト ボックス 176">
              <a:extLst>
                <a:ext uri="{FF2B5EF4-FFF2-40B4-BE49-F238E27FC236}">
                  <a16:creationId xmlns:a16="http://schemas.microsoft.com/office/drawing/2014/main" id="{46E6B925-9E6D-6588-1599-7E7B942F8938}"/>
                </a:ext>
              </a:extLst>
            </p:cNvPr>
            <p:cNvSpPr txBox="1"/>
            <p:nvPr/>
          </p:nvSpPr>
          <p:spPr>
            <a:xfrm>
              <a:off x="4439694" y="950300"/>
              <a:ext cx="21408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①赤ちゃん</a:t>
              </a:r>
              <a:r>
                <a:rPr kumimoji="1" lang="en-US" altLang="ja-JP" sz="10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Day</a:t>
              </a:r>
              <a:r>
                <a:rPr kumimoji="1" lang="ja-JP" altLang="en-US" sz="10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　②赤ちゃんタイム</a:t>
              </a:r>
            </a:p>
          </p:txBody>
        </p:sp>
        <p:sp>
          <p:nvSpPr>
            <p:cNvPr id="182" name="テキスト ボックス 181">
              <a:extLst>
                <a:ext uri="{FF2B5EF4-FFF2-40B4-BE49-F238E27FC236}">
                  <a16:creationId xmlns:a16="http://schemas.microsoft.com/office/drawing/2014/main" id="{0117344B-1D52-C087-9170-38E11EF30F38}"/>
                </a:ext>
              </a:extLst>
            </p:cNvPr>
            <p:cNvSpPr txBox="1"/>
            <p:nvPr/>
          </p:nvSpPr>
          <p:spPr>
            <a:xfrm>
              <a:off x="4446162" y="1152949"/>
              <a:ext cx="19106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ja-JP" altLang="en-US" sz="700" spc="-70" dirty="0">
                  <a:solidFill>
                    <a:prstClr val="black"/>
                  </a:solidFill>
                  <a:latin typeface="HGSｺﾞｼｯｸM" panose="020B0600000000000000" pitchFamily="50" charset="-128"/>
                  <a:ea typeface="HGSｺﾞｼｯｸM" panose="020B0600000000000000" pitchFamily="50" charset="-128"/>
                </a:rPr>
                <a:t>０歳のネンネ期から、</a:t>
              </a:r>
              <a:r>
                <a:rPr lang="en-US" altLang="ja-JP" sz="700" spc="-70" dirty="0">
                  <a:solidFill>
                    <a:prstClr val="black"/>
                  </a:solidFill>
                  <a:latin typeface="HGSｺﾞｼｯｸM" panose="020B0600000000000000" pitchFamily="50" charset="-128"/>
                  <a:ea typeface="HGSｺﾞｼｯｸM" panose="020B0600000000000000" pitchFamily="50" charset="-128"/>
                </a:rPr>
                <a:t>1</a:t>
              </a:r>
              <a:r>
                <a:rPr lang="ja-JP" altLang="en-US" sz="700" spc="-70" dirty="0">
                  <a:solidFill>
                    <a:prstClr val="black"/>
                  </a:solidFill>
                  <a:latin typeface="HGSｺﾞｼｯｸM" panose="020B0600000000000000" pitchFamily="50" charset="-128"/>
                  <a:ea typeface="HGSｺﾞｼｯｸM" panose="020B0600000000000000" pitchFamily="50" charset="-128"/>
                </a:rPr>
                <a:t>歳を過ぎてヨチヨチ歩きくらいまでの赤ちゃんと、ママ・パパの利用を</a:t>
              </a:r>
            </a:p>
            <a:p>
              <a:pPr lvl="0"/>
              <a:r>
                <a:rPr lang="ja-JP" altLang="en-US" sz="700" spc="-70" dirty="0">
                  <a:solidFill>
                    <a:prstClr val="black"/>
                  </a:solidFill>
                  <a:latin typeface="HGSｺﾞｼｯｸM" panose="020B0600000000000000" pitchFamily="50" charset="-128"/>
                  <a:ea typeface="HGSｺﾞｼｯｸM" panose="020B0600000000000000" pitchFamily="50" charset="-128"/>
                </a:rPr>
                <a:t>優先させていただきます。赤ちゃんタイムは午前中が優先の時間です。</a:t>
              </a:r>
              <a:endParaRPr kumimoji="1" lang="ja-JP" altLang="en-US" sz="700" spc="-70" dirty="0">
                <a:solidFill>
                  <a:prstClr val="black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endParaRPr>
            </a:p>
          </p:txBody>
        </p:sp>
        <p:cxnSp>
          <p:nvCxnSpPr>
            <p:cNvPr id="306" name="直線コネクタ 305">
              <a:extLst>
                <a:ext uri="{FF2B5EF4-FFF2-40B4-BE49-F238E27FC236}">
                  <a16:creationId xmlns:a16="http://schemas.microsoft.com/office/drawing/2014/main" id="{8FCE6DDC-0E86-6B8D-7ED2-2C319324BD5A}"/>
                </a:ext>
              </a:extLst>
            </p:cNvPr>
            <p:cNvCxnSpPr>
              <a:cxnSpLocks/>
            </p:cNvCxnSpPr>
            <p:nvPr/>
          </p:nvCxnSpPr>
          <p:spPr>
            <a:xfrm>
              <a:off x="4538912" y="1151080"/>
              <a:ext cx="1951935" cy="1869"/>
            </a:xfrm>
            <a:prstGeom prst="line">
              <a:avLst/>
            </a:prstGeom>
            <a:ln w="12700">
              <a:solidFill>
                <a:srgbClr val="FFC000"/>
              </a:solidFill>
              <a:prstDash val="sysDot"/>
              <a:bevel/>
              <a:headEnd type="none" w="sm" len="sm"/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グループ化 27"/>
          <p:cNvGrpSpPr/>
          <p:nvPr/>
        </p:nvGrpSpPr>
        <p:grpSpPr>
          <a:xfrm>
            <a:off x="4442893" y="2528598"/>
            <a:ext cx="2258564" cy="717481"/>
            <a:chOff x="4446162" y="2551611"/>
            <a:chExt cx="2258564" cy="717481"/>
          </a:xfrm>
        </p:grpSpPr>
        <p:sp>
          <p:nvSpPr>
            <p:cNvPr id="219" name="テキスト ボックス 218">
              <a:extLst>
                <a:ext uri="{FF2B5EF4-FFF2-40B4-BE49-F238E27FC236}">
                  <a16:creationId xmlns:a16="http://schemas.microsoft.com/office/drawing/2014/main" id="{2FCAB9EE-2469-6E45-243C-00D34EF553A2}"/>
                </a:ext>
              </a:extLst>
            </p:cNvPr>
            <p:cNvSpPr txBox="1"/>
            <p:nvPr/>
          </p:nvSpPr>
          <p:spPr>
            <a:xfrm>
              <a:off x="4473183" y="2745872"/>
              <a:ext cx="22315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700" dirty="0"/>
                <a:t>　　　　　　　　　　　　　　　</a:t>
              </a:r>
              <a:r>
                <a:rPr lang="en-US" altLang="ja-JP" sz="700" dirty="0"/>
                <a:t>【</a:t>
              </a:r>
              <a:r>
                <a:rPr lang="ja-JP" altLang="en-US" sz="700" dirty="0"/>
                <a:t>予約</a:t>
              </a:r>
              <a:r>
                <a:rPr lang="en-US" altLang="ja-JP" sz="700" dirty="0"/>
                <a:t>】</a:t>
              </a:r>
              <a:r>
                <a:rPr lang="ja-JP" altLang="en-US" sz="700" dirty="0"/>
                <a:t>５名</a:t>
              </a:r>
              <a:endParaRPr lang="en-US" altLang="ja-JP" sz="700" dirty="0"/>
            </a:p>
            <a:p>
              <a:r>
                <a:rPr lang="ja-JP" altLang="en-US" sz="700" dirty="0">
                  <a:latin typeface="HGSｺﾞｼｯｸM" panose="020B0600000000000000" pitchFamily="50" charset="-128"/>
                  <a:ea typeface="HGSｺﾞｼｯｸM" panose="020B0600000000000000" pitchFamily="50" charset="-128"/>
                </a:rPr>
                <a:t>オイルを使わないマッサージです。</a:t>
              </a:r>
            </a:p>
            <a:p>
              <a:r>
                <a:rPr lang="ja-JP" altLang="en-US" sz="700" dirty="0">
                  <a:latin typeface="HGSｺﾞｼｯｸM" panose="020B0600000000000000" pitchFamily="50" charset="-128"/>
                  <a:ea typeface="HGSｺﾞｼｯｸM" panose="020B0600000000000000" pitchFamily="50" charset="-128"/>
                </a:rPr>
                <a:t>親子のふれあいタイム♡</a:t>
              </a:r>
            </a:p>
            <a:p>
              <a:r>
                <a:rPr lang="ja-JP" altLang="en-US" sz="700" dirty="0">
                  <a:latin typeface="HGSｺﾞｼｯｸM" panose="020B0600000000000000" pitchFamily="50" charset="-128"/>
                  <a:ea typeface="HGSｺﾞｼｯｸM" panose="020B0600000000000000" pitchFamily="50" charset="-128"/>
                </a:rPr>
                <a:t>参加費</a:t>
              </a:r>
              <a:r>
                <a:rPr lang="en-US" altLang="ja-JP" sz="700" dirty="0">
                  <a:latin typeface="HGSｺﾞｼｯｸM" panose="020B0600000000000000" pitchFamily="50" charset="-128"/>
                  <a:ea typeface="HGSｺﾞｼｯｸM" panose="020B0600000000000000" pitchFamily="50" charset="-128"/>
                </a:rPr>
                <a:t>300</a:t>
              </a:r>
              <a:r>
                <a:rPr lang="ja-JP" altLang="en-US" sz="700" dirty="0">
                  <a:latin typeface="HGSｺﾞｼｯｸM" panose="020B0600000000000000" pitchFamily="50" charset="-128"/>
                  <a:ea typeface="HGSｺﾞｼｯｸM" panose="020B0600000000000000" pitchFamily="50" charset="-128"/>
                </a:rPr>
                <a:t>円ビジター</a:t>
              </a:r>
              <a:r>
                <a:rPr lang="en-US" altLang="ja-JP" sz="700" dirty="0">
                  <a:latin typeface="HGSｺﾞｼｯｸM" panose="020B0600000000000000" pitchFamily="50" charset="-128"/>
                  <a:ea typeface="HGSｺﾞｼｯｸM" panose="020B0600000000000000" pitchFamily="50" charset="-128"/>
                </a:rPr>
                <a:t>500</a:t>
              </a:r>
              <a:r>
                <a:rPr lang="ja-JP" altLang="en-US" sz="700" dirty="0">
                  <a:latin typeface="HGSｺﾞｼｯｸM" panose="020B0600000000000000" pitchFamily="50" charset="-128"/>
                  <a:ea typeface="HGSｺﾞｼｯｸM" panose="020B0600000000000000" pitchFamily="50" charset="-128"/>
                </a:rPr>
                <a:t>円（別途ひろば利用料）</a:t>
              </a:r>
              <a:endParaRPr kumimoji="1" lang="ja-JP" altLang="en-US" sz="500" dirty="0">
                <a:latin typeface="HGSｺﾞｼｯｸM" panose="020B0600000000000000" pitchFamily="50" charset="-128"/>
                <a:ea typeface="HGSｺﾞｼｯｸM" panose="020B0600000000000000" pitchFamily="50" charset="-128"/>
              </a:endParaRPr>
            </a:p>
          </p:txBody>
        </p:sp>
        <p:grpSp>
          <p:nvGrpSpPr>
            <p:cNvPr id="27" name="グループ化 26"/>
            <p:cNvGrpSpPr/>
            <p:nvPr/>
          </p:nvGrpSpPr>
          <p:grpSpPr>
            <a:xfrm>
              <a:off x="4446162" y="2551611"/>
              <a:ext cx="1554705" cy="246221"/>
              <a:chOff x="4446162" y="2551611"/>
              <a:chExt cx="1554705" cy="246221"/>
            </a:xfrm>
          </p:grpSpPr>
          <p:sp>
            <p:nvSpPr>
              <p:cNvPr id="202" name="テキスト ボックス 201">
                <a:extLst>
                  <a:ext uri="{FF2B5EF4-FFF2-40B4-BE49-F238E27FC236}">
                    <a16:creationId xmlns:a16="http://schemas.microsoft.com/office/drawing/2014/main" id="{0FF5B393-6F9D-1BA9-2206-A4B075A6F36C}"/>
                  </a:ext>
                </a:extLst>
              </p:cNvPr>
              <p:cNvSpPr txBox="1"/>
              <p:nvPr/>
            </p:nvSpPr>
            <p:spPr>
              <a:xfrm>
                <a:off x="4446162" y="2551611"/>
                <a:ext cx="155470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00" b="1" dirty="0"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④ ベビーマッサージ</a:t>
                </a:r>
              </a:p>
            </p:txBody>
          </p:sp>
          <p:cxnSp>
            <p:nvCxnSpPr>
              <p:cNvPr id="315" name="直線コネクタ 314">
                <a:extLst>
                  <a:ext uri="{FF2B5EF4-FFF2-40B4-BE49-F238E27FC236}">
                    <a16:creationId xmlns:a16="http://schemas.microsoft.com/office/drawing/2014/main" id="{C7DBF8F0-C7E8-8164-7CDA-38E3840D4D7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49837" y="2730500"/>
                <a:ext cx="1217971" cy="9229"/>
              </a:xfrm>
              <a:prstGeom prst="line">
                <a:avLst/>
              </a:prstGeom>
              <a:ln w="12700">
                <a:solidFill>
                  <a:srgbClr val="FFC000"/>
                </a:solidFill>
                <a:prstDash val="sysDot"/>
                <a:bevel/>
                <a:headEnd type="none" w="sm" len="sm"/>
                <a:tailEnd type="oval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" name="グループ化 23"/>
          <p:cNvGrpSpPr/>
          <p:nvPr/>
        </p:nvGrpSpPr>
        <p:grpSpPr>
          <a:xfrm>
            <a:off x="4468948" y="4381023"/>
            <a:ext cx="2050309" cy="678642"/>
            <a:chOff x="4462255" y="4161948"/>
            <a:chExt cx="2050309" cy="678642"/>
          </a:xfrm>
        </p:grpSpPr>
        <p:sp>
          <p:nvSpPr>
            <p:cNvPr id="209" name="テキスト ボックス 208">
              <a:extLst>
                <a:ext uri="{FF2B5EF4-FFF2-40B4-BE49-F238E27FC236}">
                  <a16:creationId xmlns:a16="http://schemas.microsoft.com/office/drawing/2014/main" id="{5A2616FB-B72B-52F0-428F-A8F9847CC706}"/>
                </a:ext>
              </a:extLst>
            </p:cNvPr>
            <p:cNvSpPr txBox="1"/>
            <p:nvPr/>
          </p:nvSpPr>
          <p:spPr>
            <a:xfrm>
              <a:off x="4462255" y="4161948"/>
              <a:ext cx="20500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⑥ 赤ちゃんのママ・パパ集まれ</a:t>
              </a:r>
            </a:p>
          </p:txBody>
        </p:sp>
        <p:sp>
          <p:nvSpPr>
            <p:cNvPr id="221" name="テキスト ボックス 220">
              <a:extLst>
                <a:ext uri="{FF2B5EF4-FFF2-40B4-BE49-F238E27FC236}">
                  <a16:creationId xmlns:a16="http://schemas.microsoft.com/office/drawing/2014/main" id="{69D18A8A-E846-8BA2-B3F3-2251208D3EC1}"/>
                </a:ext>
              </a:extLst>
            </p:cNvPr>
            <p:cNvSpPr txBox="1">
              <a:spLocks/>
            </p:cNvSpPr>
            <p:nvPr/>
          </p:nvSpPr>
          <p:spPr>
            <a:xfrm>
              <a:off x="4462557" y="4363536"/>
              <a:ext cx="2050007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000"/>
                </a:lnSpc>
              </a:pPr>
              <a:r>
                <a:rPr lang="ja-JP" altLang="en-US" sz="700" dirty="0">
                  <a:latin typeface="HGSｺﾞｼｯｸM" panose="020B0600000000000000" pitchFamily="50" charset="-128"/>
                  <a:ea typeface="HGSｺﾞｼｯｸM" panose="020B0600000000000000" pitchFamily="50" charset="-128"/>
                </a:rPr>
                <a:t>赤ちゃんとママ・パパのための座談会です。</a:t>
              </a:r>
            </a:p>
            <a:p>
              <a:pPr>
                <a:lnSpc>
                  <a:spcPts val="1000"/>
                </a:lnSpc>
              </a:pPr>
              <a:r>
                <a:rPr lang="ja-JP" altLang="en-US" sz="700" dirty="0">
                  <a:latin typeface="HGSｺﾞｼｯｸM" panose="020B0600000000000000" pitchFamily="50" charset="-128"/>
                  <a:ea typeface="HGSｺﾞｼｯｸM" panose="020B0600000000000000" pitchFamily="50" charset="-128"/>
                </a:rPr>
                <a:t>赤ちゃんを囲んで子育ての話などゆっくり</a:t>
              </a:r>
            </a:p>
            <a:p>
              <a:pPr>
                <a:lnSpc>
                  <a:spcPts val="1000"/>
                </a:lnSpc>
              </a:pPr>
              <a:r>
                <a:rPr lang="ja-JP" altLang="en-US" sz="700" dirty="0">
                  <a:latin typeface="HGSｺﾞｼｯｸM" panose="020B0600000000000000" pitchFamily="50" charset="-128"/>
                  <a:ea typeface="HGSｺﾞｼｯｸM" panose="020B0600000000000000" pitchFamily="50" charset="-128"/>
                </a:rPr>
                <a:t>してみませんか。出産前の参加も歓迎です♪</a:t>
              </a:r>
              <a:endParaRPr kumimoji="1" lang="ja-JP" altLang="en-US" sz="100" dirty="0">
                <a:latin typeface="HGSｺﾞｼｯｸM" panose="020B0600000000000000" pitchFamily="50" charset="-128"/>
                <a:ea typeface="HGSｺﾞｼｯｸM" panose="020B0600000000000000" pitchFamily="50" charset="-128"/>
              </a:endParaRPr>
            </a:p>
          </p:txBody>
        </p:sp>
        <p:cxnSp>
          <p:nvCxnSpPr>
            <p:cNvPr id="319" name="直線コネクタ 318">
              <a:extLst>
                <a:ext uri="{FF2B5EF4-FFF2-40B4-BE49-F238E27FC236}">
                  <a16:creationId xmlns:a16="http://schemas.microsoft.com/office/drawing/2014/main" id="{AC1DE95F-A12E-ADD1-31A2-60DCC544D3B4}"/>
                </a:ext>
              </a:extLst>
            </p:cNvPr>
            <p:cNvCxnSpPr>
              <a:cxnSpLocks/>
            </p:cNvCxnSpPr>
            <p:nvPr/>
          </p:nvCxnSpPr>
          <p:spPr>
            <a:xfrm>
              <a:off x="4568519" y="4372802"/>
              <a:ext cx="1864031" cy="4429"/>
            </a:xfrm>
            <a:prstGeom prst="line">
              <a:avLst/>
            </a:prstGeom>
            <a:ln w="12700">
              <a:solidFill>
                <a:srgbClr val="FFC000"/>
              </a:solidFill>
              <a:prstDash val="sysDot"/>
              <a:bevel/>
              <a:headEnd type="none" w="sm" len="sm"/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グループ化 22"/>
          <p:cNvGrpSpPr/>
          <p:nvPr/>
        </p:nvGrpSpPr>
        <p:grpSpPr>
          <a:xfrm>
            <a:off x="4481891" y="5210596"/>
            <a:ext cx="2083699" cy="390260"/>
            <a:chOff x="4452876" y="4951697"/>
            <a:chExt cx="2083699" cy="390260"/>
          </a:xfrm>
        </p:grpSpPr>
        <p:sp>
          <p:nvSpPr>
            <p:cNvPr id="210" name="テキスト ボックス 209">
              <a:extLst>
                <a:ext uri="{FF2B5EF4-FFF2-40B4-BE49-F238E27FC236}">
                  <a16:creationId xmlns:a16="http://schemas.microsoft.com/office/drawing/2014/main" id="{C48A7314-241C-EAD5-62E5-1D6063CDF10F}"/>
                </a:ext>
              </a:extLst>
            </p:cNvPr>
            <p:cNvSpPr txBox="1"/>
            <p:nvPr/>
          </p:nvSpPr>
          <p:spPr>
            <a:xfrm>
              <a:off x="4452876" y="4951697"/>
              <a:ext cx="121215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⑦ おはなし会</a:t>
              </a:r>
            </a:p>
          </p:txBody>
        </p:sp>
        <p:sp>
          <p:nvSpPr>
            <p:cNvPr id="222" name="テキスト ボックス 221">
              <a:extLst>
                <a:ext uri="{FF2B5EF4-FFF2-40B4-BE49-F238E27FC236}">
                  <a16:creationId xmlns:a16="http://schemas.microsoft.com/office/drawing/2014/main" id="{7557AAE6-5DEA-3F04-E985-3FD76B5524C9}"/>
                </a:ext>
              </a:extLst>
            </p:cNvPr>
            <p:cNvSpPr txBox="1"/>
            <p:nvPr/>
          </p:nvSpPr>
          <p:spPr>
            <a:xfrm>
              <a:off x="4486568" y="5138312"/>
              <a:ext cx="2050007" cy="203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000"/>
                </a:lnSpc>
              </a:pPr>
              <a:r>
                <a:rPr lang="ja-JP" altLang="en-US" sz="700" dirty="0">
                  <a:latin typeface="HGSｺﾞｼｯｸM" panose="020B0600000000000000" pitchFamily="50" charset="-128"/>
                  <a:ea typeface="HGSｺﾞｼｯｸM" panose="020B0600000000000000" pitchFamily="50" charset="-128"/>
                </a:rPr>
                <a:t>手遊びや読み聞かせをみんなで楽しみましょう。</a:t>
              </a:r>
              <a:endParaRPr kumimoji="1" lang="ja-JP" altLang="en-US" sz="100" dirty="0">
                <a:latin typeface="HGSｺﾞｼｯｸM" panose="020B0600000000000000" pitchFamily="50" charset="-128"/>
                <a:ea typeface="HGSｺﾞｼｯｸM" panose="020B0600000000000000" pitchFamily="50" charset="-128"/>
              </a:endParaRPr>
            </a:p>
          </p:txBody>
        </p:sp>
        <p:cxnSp>
          <p:nvCxnSpPr>
            <p:cNvPr id="322" name="直線コネクタ 321">
              <a:extLst>
                <a:ext uri="{FF2B5EF4-FFF2-40B4-BE49-F238E27FC236}">
                  <a16:creationId xmlns:a16="http://schemas.microsoft.com/office/drawing/2014/main" id="{853D1B88-0DF6-9657-1B5E-5DB250FED1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38912" y="5166667"/>
              <a:ext cx="861918" cy="15410"/>
            </a:xfrm>
            <a:prstGeom prst="line">
              <a:avLst/>
            </a:prstGeom>
            <a:ln w="12700">
              <a:solidFill>
                <a:srgbClr val="FFC000"/>
              </a:solidFill>
              <a:prstDash val="sysDot"/>
              <a:bevel/>
              <a:headEnd type="none" w="sm" len="sm"/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グループ化 21"/>
          <p:cNvGrpSpPr/>
          <p:nvPr/>
        </p:nvGrpSpPr>
        <p:grpSpPr>
          <a:xfrm>
            <a:off x="4489699" y="5759193"/>
            <a:ext cx="1656362" cy="542562"/>
            <a:chOff x="4473183" y="5600969"/>
            <a:chExt cx="1698596" cy="542562"/>
          </a:xfrm>
        </p:grpSpPr>
        <p:sp>
          <p:nvSpPr>
            <p:cNvPr id="223" name="テキスト ボックス 222">
              <a:extLst>
                <a:ext uri="{FF2B5EF4-FFF2-40B4-BE49-F238E27FC236}">
                  <a16:creationId xmlns:a16="http://schemas.microsoft.com/office/drawing/2014/main" id="{45DEF3CD-96AC-4652-0EF4-CA90A1241031}"/>
                </a:ext>
              </a:extLst>
            </p:cNvPr>
            <p:cNvSpPr txBox="1"/>
            <p:nvPr/>
          </p:nvSpPr>
          <p:spPr>
            <a:xfrm>
              <a:off x="4508978" y="5794718"/>
              <a:ext cx="1662801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000"/>
                </a:lnSpc>
              </a:pPr>
              <a:r>
                <a:rPr lang="ja-JP" altLang="en-US" sz="700" dirty="0">
                  <a:latin typeface="HGSｺﾞｼｯｸM" panose="020B0600000000000000" pitchFamily="50" charset="-128"/>
                  <a:ea typeface="HGSｺﾞｼｯｸM" panose="020B0600000000000000" pitchFamily="50" charset="-128"/>
                </a:rPr>
                <a:t>ワクワクすることやりましょう♪</a:t>
              </a:r>
              <a:endParaRPr lang="ja-JP" altLang="en-US" sz="900" dirty="0">
                <a:latin typeface="HGSｺﾞｼｯｸM" panose="020B0600000000000000" pitchFamily="50" charset="-128"/>
                <a:ea typeface="HGSｺﾞｼｯｸM" panose="020B0600000000000000" pitchFamily="50" charset="-128"/>
              </a:endParaRPr>
            </a:p>
            <a:p>
              <a:pPr>
                <a:lnSpc>
                  <a:spcPts val="1000"/>
                </a:lnSpc>
              </a:pPr>
              <a:r>
                <a:rPr lang="ja-JP" altLang="en-US" sz="700" dirty="0">
                  <a:latin typeface="HGSｺﾞｼｯｸM" panose="020B0600000000000000" pitchFamily="50" charset="-128"/>
                  <a:ea typeface="HGSｺﾞｼｯｸM" panose="020B0600000000000000" pitchFamily="50" charset="-128"/>
                </a:rPr>
                <a:t>内容はひろば内掲示をご覧ください。</a:t>
              </a:r>
              <a:endParaRPr kumimoji="1" lang="ja-JP" altLang="en-US" sz="100" dirty="0">
                <a:latin typeface="HGSｺﾞｼｯｸM" panose="020B0600000000000000" pitchFamily="50" charset="-128"/>
                <a:ea typeface="HGSｺﾞｼｯｸM" panose="020B0600000000000000" pitchFamily="50" charset="-128"/>
              </a:endParaRPr>
            </a:p>
          </p:txBody>
        </p:sp>
        <p:grpSp>
          <p:nvGrpSpPr>
            <p:cNvPr id="21" name="グループ化 20"/>
            <p:cNvGrpSpPr/>
            <p:nvPr/>
          </p:nvGrpSpPr>
          <p:grpSpPr>
            <a:xfrm>
              <a:off x="4473183" y="5600969"/>
              <a:ext cx="1212153" cy="246221"/>
              <a:chOff x="4473183" y="5600969"/>
              <a:chExt cx="1212153" cy="246221"/>
            </a:xfrm>
          </p:grpSpPr>
          <p:sp>
            <p:nvSpPr>
              <p:cNvPr id="211" name="テキスト ボックス 210">
                <a:extLst>
                  <a:ext uri="{FF2B5EF4-FFF2-40B4-BE49-F238E27FC236}">
                    <a16:creationId xmlns:a16="http://schemas.microsoft.com/office/drawing/2014/main" id="{0137ED41-CBDA-3755-B721-4FB8AC0C2F45}"/>
                  </a:ext>
                </a:extLst>
              </p:cNvPr>
              <p:cNvSpPr txBox="1"/>
              <p:nvPr/>
            </p:nvSpPr>
            <p:spPr>
              <a:xfrm>
                <a:off x="4473183" y="5600969"/>
                <a:ext cx="121215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00" b="1" dirty="0"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⑧ ワクワクの日</a:t>
                </a:r>
              </a:p>
            </p:txBody>
          </p:sp>
          <p:cxnSp>
            <p:nvCxnSpPr>
              <p:cNvPr id="323" name="直線コネクタ 322">
                <a:extLst>
                  <a:ext uri="{FF2B5EF4-FFF2-40B4-BE49-F238E27FC236}">
                    <a16:creationId xmlns:a16="http://schemas.microsoft.com/office/drawing/2014/main" id="{7C3493D4-B3AF-D968-B4F1-231CB7A12F7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58026" y="5797550"/>
                <a:ext cx="992372" cy="2392"/>
              </a:xfrm>
              <a:prstGeom prst="line">
                <a:avLst/>
              </a:prstGeom>
              <a:ln w="12700">
                <a:solidFill>
                  <a:srgbClr val="FFC000"/>
                </a:solidFill>
                <a:prstDash val="sysDot"/>
                <a:bevel/>
                <a:headEnd type="none" w="sm" len="sm"/>
                <a:tailEnd type="oval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327" name="表 326">
            <a:extLst>
              <a:ext uri="{FF2B5EF4-FFF2-40B4-BE49-F238E27FC236}">
                <a16:creationId xmlns:a16="http://schemas.microsoft.com/office/drawing/2014/main" id="{C612F8DC-1A29-C891-4534-C1E169D8FA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743578"/>
              </p:ext>
            </p:extLst>
          </p:nvPr>
        </p:nvGraphicFramePr>
        <p:xfrm>
          <a:off x="309836" y="6105992"/>
          <a:ext cx="3967230" cy="3600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1205">
                  <a:extLst>
                    <a:ext uri="{9D8B030D-6E8A-4147-A177-3AD203B41FA5}">
                      <a16:colId xmlns:a16="http://schemas.microsoft.com/office/drawing/2014/main" val="953817135"/>
                    </a:ext>
                  </a:extLst>
                </a:gridCol>
                <a:gridCol w="661205">
                  <a:extLst>
                    <a:ext uri="{9D8B030D-6E8A-4147-A177-3AD203B41FA5}">
                      <a16:colId xmlns:a16="http://schemas.microsoft.com/office/drawing/2014/main" val="1251530301"/>
                    </a:ext>
                  </a:extLst>
                </a:gridCol>
                <a:gridCol w="661205">
                  <a:extLst>
                    <a:ext uri="{9D8B030D-6E8A-4147-A177-3AD203B41FA5}">
                      <a16:colId xmlns:a16="http://schemas.microsoft.com/office/drawing/2014/main" val="1235095219"/>
                    </a:ext>
                  </a:extLst>
                </a:gridCol>
                <a:gridCol w="661205">
                  <a:extLst>
                    <a:ext uri="{9D8B030D-6E8A-4147-A177-3AD203B41FA5}">
                      <a16:colId xmlns:a16="http://schemas.microsoft.com/office/drawing/2014/main" val="2172106562"/>
                    </a:ext>
                  </a:extLst>
                </a:gridCol>
                <a:gridCol w="661205">
                  <a:extLst>
                    <a:ext uri="{9D8B030D-6E8A-4147-A177-3AD203B41FA5}">
                      <a16:colId xmlns:a16="http://schemas.microsoft.com/office/drawing/2014/main" val="2740986004"/>
                    </a:ext>
                  </a:extLst>
                </a:gridCol>
                <a:gridCol w="661205">
                  <a:extLst>
                    <a:ext uri="{9D8B030D-6E8A-4147-A177-3AD203B41FA5}">
                      <a16:colId xmlns:a16="http://schemas.microsoft.com/office/drawing/2014/main" val="242848132"/>
                    </a:ext>
                  </a:extLst>
                </a:gridCol>
              </a:tblGrid>
              <a:tr h="648711">
                <a:tc>
                  <a:txBody>
                    <a:bodyPr/>
                    <a:lstStyle/>
                    <a:p>
                      <a:pPr algn="l"/>
                      <a:endParaRPr kumimoji="1" lang="ja-JP" alt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700" b="1" spc="-10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開館</a:t>
                      </a:r>
                      <a:endParaRPr kumimoji="1" lang="en-US" altLang="ja-JP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9:30</a:t>
                      </a:r>
                      <a:r>
                        <a:rPr kumimoji="1" lang="ja-JP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～</a:t>
                      </a:r>
                      <a:r>
                        <a:rPr kumimoji="1" lang="en-US" altLang="ja-JP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12:00</a:t>
                      </a:r>
                    </a:p>
                    <a:p>
                      <a:pPr algn="l"/>
                      <a:endParaRPr kumimoji="1" lang="en-US" altLang="ja-JP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7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①</a:t>
                      </a:r>
                      <a:endParaRPr kumimoji="1" lang="en-US" altLang="ja-JP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赤ちゃん</a:t>
                      </a:r>
                      <a:r>
                        <a:rPr kumimoji="1" lang="en-US" altLang="ja-JP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Day</a:t>
                      </a:r>
                      <a:endParaRPr kumimoji="1" lang="ja-JP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algn="l"/>
                      <a:endParaRPr kumimoji="1" lang="en-US" altLang="ja-JP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7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⑨</a:t>
                      </a:r>
                      <a:endParaRPr kumimoji="1" lang="en-US" altLang="ja-JP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パパ</a:t>
                      </a:r>
                      <a:r>
                        <a:rPr kumimoji="1" lang="ja-JP" altLang="en-US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び</a:t>
                      </a:r>
                      <a:r>
                        <a:rPr kumimoji="1" lang="ja-JP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ーの</a:t>
                      </a:r>
                      <a:endParaRPr kumimoji="1" lang="en-US" altLang="ja-JP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　　　　　タイム</a:t>
                      </a:r>
                      <a:endParaRPr kumimoji="1" lang="en-US" altLang="ja-JP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9</a:t>
                      </a:r>
                      <a:r>
                        <a:rPr kumimoji="1" lang="ja-JP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：</a:t>
                      </a:r>
                      <a:r>
                        <a:rPr kumimoji="1" lang="en-US" altLang="ja-JP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30-12</a:t>
                      </a:r>
                      <a:r>
                        <a:rPr kumimoji="1" lang="ja-JP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：</a:t>
                      </a:r>
                      <a:r>
                        <a:rPr kumimoji="1" lang="en-US" altLang="ja-JP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00</a:t>
                      </a:r>
                    </a:p>
                    <a:p>
                      <a:pPr algn="l"/>
                      <a:endParaRPr kumimoji="1" lang="en-US" altLang="ja-JP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4019209"/>
                  </a:ext>
                </a:extLst>
              </a:tr>
              <a:tr h="68675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　</a:t>
                      </a:r>
                    </a:p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7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②赤ちゃんタイム</a:t>
                      </a:r>
                      <a:endParaRPr kumimoji="1" lang="en-US" altLang="ja-JP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9</a:t>
                      </a:r>
                      <a:r>
                        <a:rPr kumimoji="1" lang="ja-JP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：</a:t>
                      </a:r>
                      <a:r>
                        <a:rPr kumimoji="1" lang="en-US" altLang="ja-JP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30-12</a:t>
                      </a:r>
                      <a:r>
                        <a:rPr kumimoji="1" lang="ja-JP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：</a:t>
                      </a:r>
                      <a:r>
                        <a:rPr kumimoji="1" lang="en-US" altLang="ja-JP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00</a:t>
                      </a:r>
                      <a:endParaRPr kumimoji="1" lang="ja-JP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⑦</a:t>
                      </a:r>
                      <a:endParaRPr kumimoji="1" lang="en-US" altLang="ja-JP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　おはなし会</a:t>
                      </a:r>
                      <a:endParaRPr kumimoji="1" lang="en-US" altLang="ja-JP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11</a:t>
                      </a:r>
                      <a:r>
                        <a:rPr kumimoji="1" lang="ja-JP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：</a:t>
                      </a:r>
                      <a:r>
                        <a:rPr kumimoji="1" lang="en-US" altLang="ja-JP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30</a:t>
                      </a:r>
                      <a:r>
                        <a:rPr kumimoji="1" lang="ja-JP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～</a:t>
                      </a:r>
                      <a:endParaRPr kumimoji="1" lang="ja-JP" altLang="en-US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700" b="1" spc="-10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2224327"/>
                  </a:ext>
                </a:extLst>
              </a:tr>
              <a:tr h="61593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⑧</a:t>
                      </a:r>
                      <a:endParaRPr kumimoji="1" lang="en-US" altLang="ja-JP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ワクワクの日</a:t>
                      </a:r>
                    </a:p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①</a:t>
                      </a:r>
                      <a:endParaRPr kumimoji="1" lang="en-US" altLang="ja-JP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赤ちゃん</a:t>
                      </a:r>
                      <a:r>
                        <a:rPr kumimoji="1" lang="en-US" altLang="ja-JP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Day</a:t>
                      </a:r>
                      <a:endParaRPr kumimoji="1" lang="ja-JP" alt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7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13:00</a:t>
                      </a:r>
                      <a:r>
                        <a:rPr kumimoji="1" lang="ja-JP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～開館</a:t>
                      </a:r>
                    </a:p>
                    <a:p>
                      <a:pPr algn="l"/>
                      <a:endParaRPr kumimoji="1" lang="en-US" altLang="ja-JP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6649481"/>
                  </a:ext>
                </a:extLst>
              </a:tr>
              <a:tr h="600614">
                <a:tc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⑥</a:t>
                      </a:r>
                      <a:endParaRPr kumimoji="1" lang="en-US" altLang="ja-JP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赤ちゃんの</a:t>
                      </a:r>
                      <a:endParaRPr kumimoji="1" lang="en-US" altLang="ja-JP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ママ・パパ集まれ</a:t>
                      </a:r>
                      <a:endParaRPr kumimoji="1" lang="en-US" altLang="ja-JP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10</a:t>
                      </a:r>
                      <a:r>
                        <a:rPr kumimoji="1" lang="ja-JP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：</a:t>
                      </a:r>
                      <a:r>
                        <a:rPr kumimoji="1" lang="en-US" altLang="ja-JP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30-11</a:t>
                      </a:r>
                      <a:r>
                        <a:rPr kumimoji="1" lang="ja-JP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：</a:t>
                      </a:r>
                      <a:r>
                        <a:rPr kumimoji="1" lang="en-US" altLang="ja-JP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45</a:t>
                      </a:r>
                      <a:endParaRPr kumimoji="1" lang="ja-JP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③</a:t>
                      </a:r>
                      <a:endParaRPr kumimoji="1" lang="en-US" altLang="ja-JP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　防災を</a:t>
                      </a:r>
                      <a:endParaRPr kumimoji="1" lang="en-US" altLang="ja-JP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　　　考える日</a:t>
                      </a:r>
                      <a:endParaRPr kumimoji="1" lang="en-US" altLang="ja-JP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　　</a:t>
                      </a:r>
                      <a:r>
                        <a:rPr kumimoji="1" lang="en-US" altLang="ja-JP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10</a:t>
                      </a:r>
                      <a:r>
                        <a:rPr kumimoji="1" lang="ja-JP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：</a:t>
                      </a:r>
                      <a:r>
                        <a:rPr kumimoji="1" lang="en-US" altLang="ja-JP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30</a:t>
                      </a:r>
                      <a:r>
                        <a:rPr kumimoji="1" lang="ja-JP" altLang="en-U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～</a:t>
                      </a:r>
                    </a:p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78576"/>
                  </a:ext>
                </a:extLst>
              </a:tr>
              <a:tr h="703921">
                <a:tc>
                  <a:txBody>
                    <a:bodyPr/>
                    <a:lstStyle/>
                    <a:p>
                      <a:pPr algn="l"/>
                      <a:endParaRPr kumimoji="1" lang="en-US" altLang="ja-JP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7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1924695"/>
                  </a:ext>
                </a:extLst>
              </a:tr>
            </a:tbl>
          </a:graphicData>
        </a:graphic>
      </p:graphicFrame>
      <p:pic>
        <p:nvPicPr>
          <p:cNvPr id="342" name="図 341" descr="グラフィカル ユーザー インターフェイス, テキスト, アプリケーション&#10;&#10;AI 生成コンテンツは誤りを含む可能性があります。">
            <a:extLst>
              <a:ext uri="{FF2B5EF4-FFF2-40B4-BE49-F238E27FC236}">
                <a16:creationId xmlns:a16="http://schemas.microsoft.com/office/drawing/2014/main" id="{E8782893-EDB5-0159-3E99-DAD0F89D3DD6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95" y="169761"/>
            <a:ext cx="3245143" cy="642500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43222" y="7683409"/>
            <a:ext cx="627942" cy="292633"/>
          </a:xfrm>
          <a:prstGeom prst="rect">
            <a:avLst/>
          </a:prstGeom>
        </p:spPr>
      </p:pic>
      <p:grpSp>
        <p:nvGrpSpPr>
          <p:cNvPr id="30" name="グループ化 29"/>
          <p:cNvGrpSpPr/>
          <p:nvPr/>
        </p:nvGrpSpPr>
        <p:grpSpPr>
          <a:xfrm>
            <a:off x="4457601" y="1800349"/>
            <a:ext cx="2349598" cy="621192"/>
            <a:chOff x="4439694" y="1821200"/>
            <a:chExt cx="2349598" cy="621192"/>
          </a:xfrm>
        </p:grpSpPr>
        <p:grpSp>
          <p:nvGrpSpPr>
            <p:cNvPr id="29" name="グループ化 28"/>
            <p:cNvGrpSpPr/>
            <p:nvPr/>
          </p:nvGrpSpPr>
          <p:grpSpPr>
            <a:xfrm>
              <a:off x="4439694" y="1821200"/>
              <a:ext cx="1212153" cy="246221"/>
              <a:chOff x="4439694" y="1821200"/>
              <a:chExt cx="1212153" cy="246221"/>
            </a:xfrm>
          </p:grpSpPr>
          <p:sp>
            <p:nvSpPr>
              <p:cNvPr id="193" name="テキスト ボックス 192">
                <a:extLst>
                  <a:ext uri="{FF2B5EF4-FFF2-40B4-BE49-F238E27FC236}">
                    <a16:creationId xmlns:a16="http://schemas.microsoft.com/office/drawing/2014/main" id="{D70CE14B-0F17-DD24-7249-0187E1EAD8EB}"/>
                  </a:ext>
                </a:extLst>
              </p:cNvPr>
              <p:cNvSpPr txBox="1"/>
              <p:nvPr/>
            </p:nvSpPr>
            <p:spPr>
              <a:xfrm>
                <a:off x="4439694" y="1821200"/>
                <a:ext cx="121215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00" b="1" dirty="0"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③防災を考える日</a:t>
                </a:r>
              </a:p>
            </p:txBody>
          </p:sp>
          <p:cxnSp>
            <p:nvCxnSpPr>
              <p:cNvPr id="307" name="直線コネクタ 306">
                <a:extLst>
                  <a:ext uri="{FF2B5EF4-FFF2-40B4-BE49-F238E27FC236}">
                    <a16:creationId xmlns:a16="http://schemas.microsoft.com/office/drawing/2014/main" id="{7F832F22-0091-594C-7DFB-F1B0414411A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49837" y="2024355"/>
                <a:ext cx="1066361" cy="0"/>
              </a:xfrm>
              <a:prstGeom prst="line">
                <a:avLst/>
              </a:prstGeom>
              <a:ln w="12700">
                <a:solidFill>
                  <a:srgbClr val="FFC000"/>
                </a:solidFill>
                <a:prstDash val="sysDot"/>
                <a:bevel/>
                <a:headEnd type="none" w="sm" len="sm"/>
                <a:tailEnd type="oval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0117344B-1D52-C087-9170-38E11EF30F38}"/>
                </a:ext>
              </a:extLst>
            </p:cNvPr>
            <p:cNvSpPr txBox="1"/>
            <p:nvPr/>
          </p:nvSpPr>
          <p:spPr>
            <a:xfrm>
              <a:off x="4451255" y="2026894"/>
              <a:ext cx="233803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ja-JP" altLang="en-US" sz="700" dirty="0">
                  <a:solidFill>
                    <a:prstClr val="black"/>
                  </a:solidFill>
                  <a:latin typeface="HGSｺﾞｼｯｸM" panose="020B0600000000000000" pitchFamily="50" charset="-128"/>
                  <a:ea typeface="HGSｺﾞｼｯｸM" panose="020B0600000000000000" pitchFamily="50" charset="-128"/>
                </a:rPr>
                <a:t>日頃の備えが大切です。</a:t>
              </a:r>
              <a:endParaRPr lang="en-US" altLang="ja-JP" sz="700" dirty="0">
                <a:solidFill>
                  <a:prstClr val="black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endParaRPr>
            </a:p>
            <a:p>
              <a:pPr lvl="0"/>
              <a:r>
                <a:rPr lang="ja-JP" altLang="en-US" sz="700" dirty="0">
                  <a:solidFill>
                    <a:prstClr val="black"/>
                  </a:solidFill>
                  <a:latin typeface="HGSｺﾞｼｯｸM" panose="020B0600000000000000" pitchFamily="50" charset="-128"/>
                  <a:ea typeface="HGSｺﾞｼｯｸM" panose="020B0600000000000000" pitchFamily="50" charset="-128"/>
                </a:rPr>
                <a:t>子どもとの防災・減災対策を考えましょう。</a:t>
              </a:r>
              <a:endParaRPr lang="en-US" altLang="ja-JP" sz="700" dirty="0">
                <a:solidFill>
                  <a:prstClr val="black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endParaRPr>
            </a:p>
            <a:p>
              <a:pPr lvl="0"/>
              <a:r>
                <a:rPr lang="ja-JP" altLang="en-US" sz="700" dirty="0">
                  <a:solidFill>
                    <a:prstClr val="black"/>
                  </a:solidFill>
                  <a:latin typeface="HGSｺﾞｼｯｸM" panose="020B0600000000000000" pitchFamily="50" charset="-128"/>
                  <a:ea typeface="HGSｺﾞｼｯｸM" panose="020B0600000000000000" pitchFamily="50" charset="-128"/>
                </a:rPr>
                <a:t>（防災散歩も計画中）</a:t>
              </a:r>
              <a:endParaRPr kumimoji="1" lang="ja-JP" altLang="en-US" sz="700" dirty="0">
                <a:solidFill>
                  <a:prstClr val="black"/>
                </a:solidFill>
                <a:latin typeface="HGSｺﾞｼｯｸM" panose="020B0600000000000000" pitchFamily="50" charset="-128"/>
                <a:ea typeface="HGSｺﾞｼｯｸM" panose="020B0600000000000000" pitchFamily="50" charset="-128"/>
              </a:endParaRPr>
            </a:p>
          </p:txBody>
        </p:sp>
      </p:grpSp>
      <p:grpSp>
        <p:nvGrpSpPr>
          <p:cNvPr id="26" name="グループ化 25"/>
          <p:cNvGrpSpPr/>
          <p:nvPr/>
        </p:nvGrpSpPr>
        <p:grpSpPr>
          <a:xfrm>
            <a:off x="4388962" y="3305228"/>
            <a:ext cx="2473794" cy="1003986"/>
            <a:chOff x="4380608" y="3231861"/>
            <a:chExt cx="2473794" cy="1003986"/>
          </a:xfrm>
        </p:grpSpPr>
        <p:sp>
          <p:nvSpPr>
            <p:cNvPr id="208" name="テキスト ボックス 207">
              <a:extLst>
                <a:ext uri="{FF2B5EF4-FFF2-40B4-BE49-F238E27FC236}">
                  <a16:creationId xmlns:a16="http://schemas.microsoft.com/office/drawing/2014/main" id="{D8692838-1881-43D6-528E-2BF5DC6175A7}"/>
                </a:ext>
              </a:extLst>
            </p:cNvPr>
            <p:cNvSpPr txBox="1"/>
            <p:nvPr/>
          </p:nvSpPr>
          <p:spPr>
            <a:xfrm>
              <a:off x="4380608" y="3231861"/>
              <a:ext cx="24737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0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r>
                <a:rPr lang="ja-JP" altLang="en-US" sz="10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⑤プレパパ・ママスタイ作り</a:t>
              </a:r>
              <a:endParaRPr lang="en-US" altLang="ja-JP" sz="10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r>
                <a:rPr lang="ja-JP" altLang="en-US" sz="10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　　　　　＆赤ちゃんのお世話体験</a:t>
              </a:r>
              <a:r>
                <a:rPr lang="en-US" altLang="ja-JP" sz="10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mini</a:t>
              </a:r>
              <a:endParaRPr kumimoji="1" lang="ja-JP" altLang="en-US" sz="10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grpSp>
          <p:nvGrpSpPr>
            <p:cNvPr id="25" name="グループ化 24"/>
            <p:cNvGrpSpPr/>
            <p:nvPr/>
          </p:nvGrpSpPr>
          <p:grpSpPr>
            <a:xfrm>
              <a:off x="4434539" y="3554968"/>
              <a:ext cx="2191156" cy="680879"/>
              <a:chOff x="4434539" y="3554968"/>
              <a:chExt cx="2191156" cy="680879"/>
            </a:xfrm>
          </p:grpSpPr>
          <p:cxnSp>
            <p:nvCxnSpPr>
              <p:cNvPr id="317" name="直線コネクタ 316">
                <a:extLst>
                  <a:ext uri="{FF2B5EF4-FFF2-40B4-BE49-F238E27FC236}">
                    <a16:creationId xmlns:a16="http://schemas.microsoft.com/office/drawing/2014/main" id="{1FD6FB1C-2008-4DD1-9B60-38805D44CE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11172" y="3554968"/>
                <a:ext cx="2114523" cy="12804"/>
              </a:xfrm>
              <a:prstGeom prst="line">
                <a:avLst/>
              </a:prstGeom>
              <a:ln w="12700">
                <a:solidFill>
                  <a:srgbClr val="FFC000"/>
                </a:solidFill>
                <a:prstDash val="sysDot"/>
                <a:bevel/>
                <a:headEnd type="none" w="sm" len="sm"/>
                <a:tailEnd type="oval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0117344B-1D52-C087-9170-38E11EF30F38}"/>
                  </a:ext>
                </a:extLst>
              </p:cNvPr>
              <p:cNvSpPr txBox="1"/>
              <p:nvPr/>
            </p:nvSpPr>
            <p:spPr>
              <a:xfrm>
                <a:off x="4434539" y="3563868"/>
                <a:ext cx="2144965" cy="671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ja-JP" sz="700" b="1" dirty="0">
                    <a:latin typeface="HGSｺﾞｼｯｸM" panose="020B0600000000000000" pitchFamily="50" charset="-128"/>
                    <a:ea typeface="HGSｺﾞｼｯｸM" panose="020B0600000000000000" pitchFamily="50" charset="-128"/>
                  </a:rPr>
                  <a:t>【</a:t>
                </a:r>
                <a:r>
                  <a:rPr lang="ja-JP" altLang="en-US" sz="700" b="1" dirty="0">
                    <a:latin typeface="HGSｺﾞｼｯｸM" panose="020B0600000000000000" pitchFamily="50" charset="-128"/>
                    <a:ea typeface="HGSｺﾞｼｯｸM" panose="020B0600000000000000" pitchFamily="50" charset="-128"/>
                  </a:rPr>
                  <a:t>予約</a:t>
                </a:r>
                <a:r>
                  <a:rPr lang="en-US" altLang="ja-JP" sz="700" b="1" dirty="0">
                    <a:latin typeface="HGSｺﾞｼｯｸM" panose="020B0600000000000000" pitchFamily="50" charset="-128"/>
                    <a:ea typeface="HGSｺﾞｼｯｸM" panose="020B0600000000000000" pitchFamily="50" charset="-128"/>
                  </a:rPr>
                  <a:t>】5</a:t>
                </a:r>
                <a:r>
                  <a:rPr lang="ja-JP" altLang="en-US" sz="700" b="1" dirty="0">
                    <a:latin typeface="HGSｺﾞｼｯｸM" panose="020B0600000000000000" pitchFamily="50" charset="-128"/>
                    <a:ea typeface="HGSｺﾞｼｯｸM" panose="020B0600000000000000" pitchFamily="50" charset="-128"/>
                  </a:rPr>
                  <a:t>名　　</a:t>
                </a:r>
                <a:r>
                  <a:rPr lang="en-US" altLang="ja-JP" sz="700" b="1" dirty="0">
                    <a:latin typeface="HGSｺﾞｼｯｸM" panose="020B0600000000000000" pitchFamily="50" charset="-128"/>
                    <a:ea typeface="HGSｺﾞｼｯｸM" panose="020B0600000000000000" pitchFamily="50" charset="-128"/>
                  </a:rPr>
                  <a:t>10</a:t>
                </a:r>
                <a:r>
                  <a:rPr lang="ja-JP" altLang="en-US" sz="700" b="1" dirty="0">
                    <a:latin typeface="HGSｺﾞｼｯｸM" panose="020B0600000000000000" pitchFamily="50" charset="-128"/>
                    <a:ea typeface="HGSｺﾞｼｯｸM" panose="020B0600000000000000" pitchFamily="50" charset="-128"/>
                  </a:rPr>
                  <a:t>：</a:t>
                </a:r>
                <a:r>
                  <a:rPr lang="en-US" altLang="ja-JP" sz="700" b="1" dirty="0">
                    <a:latin typeface="HGSｺﾞｼｯｸM" panose="020B0600000000000000" pitchFamily="50" charset="-128"/>
                    <a:ea typeface="HGSｺﾞｼｯｸM" panose="020B0600000000000000" pitchFamily="50" charset="-128"/>
                  </a:rPr>
                  <a:t>00-12</a:t>
                </a:r>
                <a:r>
                  <a:rPr lang="ja-JP" altLang="en-US" sz="700" b="1" dirty="0">
                    <a:latin typeface="HGSｺﾞｼｯｸM" panose="020B0600000000000000" pitchFamily="50" charset="-128"/>
                    <a:ea typeface="HGSｺﾞｼｯｸM" panose="020B0600000000000000" pitchFamily="50" charset="-128"/>
                  </a:rPr>
                  <a:t>：</a:t>
                </a:r>
                <a:r>
                  <a:rPr lang="en-US" altLang="ja-JP" sz="700" b="1" dirty="0">
                    <a:latin typeface="HGSｺﾞｼｯｸM" panose="020B0600000000000000" pitchFamily="50" charset="-128"/>
                    <a:ea typeface="HGSｺﾞｼｯｸM" panose="020B0600000000000000" pitchFamily="50" charset="-128"/>
                  </a:rPr>
                  <a:t>00</a:t>
                </a:r>
              </a:p>
              <a:p>
                <a:pPr lvl="0">
                  <a:lnSpc>
                    <a:spcPts val="1000"/>
                  </a:lnSpc>
                </a:pPr>
                <a:r>
                  <a:rPr lang="ja-JP" altLang="en-US" sz="700" dirty="0">
                    <a:solidFill>
                      <a:prstClr val="black"/>
                    </a:solidFill>
                    <a:latin typeface="HGSｺﾞｼｯｸM" panose="020B0600000000000000" pitchFamily="50" charset="-128"/>
                    <a:ea typeface="HGSｺﾞｼｯｸM" panose="020B0600000000000000" pitchFamily="50" charset="-128"/>
                  </a:rPr>
                  <a:t>これから産まれてくる赤ちゃんに、おしゃべり</a:t>
                </a:r>
                <a:endParaRPr lang="en-US" altLang="ja-JP" sz="700" dirty="0">
                  <a:solidFill>
                    <a:prstClr val="black"/>
                  </a:solidFill>
                  <a:latin typeface="HGSｺﾞｼｯｸM" panose="020B0600000000000000" pitchFamily="50" charset="-128"/>
                  <a:ea typeface="HGSｺﾞｼｯｸM" panose="020B0600000000000000" pitchFamily="50" charset="-128"/>
                </a:endParaRPr>
              </a:p>
              <a:p>
                <a:pPr lvl="0">
                  <a:lnSpc>
                    <a:spcPts val="1000"/>
                  </a:lnSpc>
                </a:pPr>
                <a:r>
                  <a:rPr lang="ja-JP" altLang="en-US" sz="700" dirty="0">
                    <a:solidFill>
                      <a:prstClr val="black"/>
                    </a:solidFill>
                    <a:latin typeface="HGSｺﾞｼｯｸM" panose="020B0600000000000000" pitchFamily="50" charset="-128"/>
                    <a:ea typeface="HGSｺﾞｼｯｸM" panose="020B0600000000000000" pitchFamily="50" charset="-128"/>
                  </a:rPr>
                  <a:t>しながら手縫いのスタイを作りませんか？ </a:t>
                </a:r>
                <a:endParaRPr lang="en-US" altLang="ja-JP" sz="700" dirty="0">
                  <a:solidFill>
                    <a:prstClr val="black"/>
                  </a:solidFill>
                  <a:latin typeface="HGSｺﾞｼｯｸM" panose="020B0600000000000000" pitchFamily="50" charset="-128"/>
                  <a:ea typeface="HGSｺﾞｼｯｸM" panose="020B0600000000000000" pitchFamily="50" charset="-128"/>
                </a:endParaRPr>
              </a:p>
              <a:p>
                <a:pPr lvl="0" algn="ctr"/>
                <a:r>
                  <a:rPr lang="ja-JP" altLang="en-US" sz="700" b="1" dirty="0">
                    <a:solidFill>
                      <a:prstClr val="black"/>
                    </a:solidFill>
                    <a:latin typeface="HGSｺﾞｼｯｸM" panose="020B0600000000000000" pitchFamily="50" charset="-128"/>
                    <a:ea typeface="HGSｺﾞｼｯｸM" panose="020B0600000000000000" pitchFamily="50" charset="-128"/>
                  </a:rPr>
                  <a:t>参加費（材料費込み）</a:t>
                </a:r>
                <a:r>
                  <a:rPr lang="en-US" altLang="ja-JP" sz="700" b="1" dirty="0">
                    <a:solidFill>
                      <a:prstClr val="black"/>
                    </a:solidFill>
                    <a:latin typeface="HGSｺﾞｼｯｸM" panose="020B0600000000000000" pitchFamily="50" charset="-128"/>
                    <a:ea typeface="HGSｺﾞｼｯｸM" panose="020B0600000000000000" pitchFamily="50" charset="-128"/>
                  </a:rPr>
                  <a:t>300</a:t>
                </a:r>
                <a:r>
                  <a:rPr lang="ja-JP" altLang="en-US" sz="700" b="1" dirty="0">
                    <a:solidFill>
                      <a:prstClr val="black"/>
                    </a:solidFill>
                    <a:latin typeface="HGSｺﾞｼｯｸM" panose="020B0600000000000000" pitchFamily="50" charset="-128"/>
                    <a:ea typeface="HGSｺﾞｼｯｸM" panose="020B0600000000000000" pitchFamily="50" charset="-128"/>
                  </a:rPr>
                  <a:t>円</a:t>
                </a:r>
              </a:p>
              <a:p>
                <a:pPr lvl="0"/>
                <a:r>
                  <a:rPr lang="en-US" altLang="ja-JP" sz="600" dirty="0">
                    <a:solidFill>
                      <a:prstClr val="black"/>
                    </a:solidFill>
                    <a:latin typeface="HGSｺﾞｼｯｸM" panose="020B0600000000000000" pitchFamily="50" charset="-128"/>
                    <a:ea typeface="HGSｺﾞｼｯｸM" panose="020B0600000000000000" pitchFamily="50" charset="-128"/>
                  </a:rPr>
                  <a:t>※</a:t>
                </a:r>
                <a:r>
                  <a:rPr lang="ja-JP" altLang="en-US" sz="600" dirty="0">
                    <a:solidFill>
                      <a:prstClr val="black"/>
                    </a:solidFill>
                    <a:latin typeface="HGSｺﾞｼｯｸM" panose="020B0600000000000000" pitchFamily="50" charset="-128"/>
                    <a:ea typeface="HGSｺﾞｼｯｸM" panose="020B0600000000000000" pitchFamily="50" charset="-128"/>
                  </a:rPr>
                  <a:t>この時間はプログラム参加の方のみの利用となります。</a:t>
                </a:r>
                <a:endParaRPr kumimoji="1" lang="ja-JP" altLang="en-US" sz="600" dirty="0">
                  <a:solidFill>
                    <a:prstClr val="black"/>
                  </a:solidFill>
                  <a:latin typeface="HGSｺﾞｼｯｸM" panose="020B0600000000000000" pitchFamily="50" charset="-128"/>
                  <a:ea typeface="HGSｺﾞｼｯｸM" panose="020B0600000000000000" pitchFamily="50" charset="-128"/>
                </a:endParaRPr>
              </a:p>
            </p:txBody>
          </p:sp>
        </p:grpSp>
      </p:grpSp>
      <p:grpSp>
        <p:nvGrpSpPr>
          <p:cNvPr id="18" name="グループ化 17"/>
          <p:cNvGrpSpPr/>
          <p:nvPr/>
        </p:nvGrpSpPr>
        <p:grpSpPr>
          <a:xfrm>
            <a:off x="4497125" y="7317469"/>
            <a:ext cx="2195520" cy="558532"/>
            <a:chOff x="4467680" y="7006971"/>
            <a:chExt cx="2195520" cy="558532"/>
          </a:xfrm>
        </p:grpSpPr>
        <p:grpSp>
          <p:nvGrpSpPr>
            <p:cNvPr id="17" name="グループ化 16"/>
            <p:cNvGrpSpPr/>
            <p:nvPr/>
          </p:nvGrpSpPr>
          <p:grpSpPr>
            <a:xfrm>
              <a:off x="4467680" y="7006971"/>
              <a:ext cx="2195520" cy="558532"/>
              <a:chOff x="4472685" y="7000097"/>
              <a:chExt cx="2195520" cy="558532"/>
            </a:xfrm>
          </p:grpSpPr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03CFC2B9-F054-DC65-3D5C-02945C738475}"/>
                  </a:ext>
                </a:extLst>
              </p:cNvPr>
              <p:cNvSpPr txBox="1"/>
              <p:nvPr/>
            </p:nvSpPr>
            <p:spPr>
              <a:xfrm>
                <a:off x="4472685" y="7000097"/>
                <a:ext cx="219552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00" b="1" dirty="0"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⑩　</a:t>
                </a:r>
                <a:r>
                  <a:rPr kumimoji="1" lang="en-US" altLang="ja-JP" sz="1000" b="1" dirty="0"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COCO</a:t>
                </a:r>
                <a:r>
                  <a:rPr kumimoji="1" lang="ja-JP" altLang="en-US" sz="1000" b="1" dirty="0" err="1"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しのと</a:t>
                </a:r>
                <a:r>
                  <a:rPr kumimoji="1" lang="ja-JP" altLang="en-US" sz="1000" b="1" dirty="0"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歌ってつながろう</a:t>
                </a:r>
              </a:p>
            </p:txBody>
          </p:sp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EBA9D8BC-0917-DA4C-17FE-F7C3F28476CA}"/>
                  </a:ext>
                </a:extLst>
              </p:cNvPr>
              <p:cNvSpPr txBox="1"/>
              <p:nvPr/>
            </p:nvSpPr>
            <p:spPr>
              <a:xfrm>
                <a:off x="4508979" y="7209816"/>
                <a:ext cx="2050007" cy="3488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000"/>
                  </a:lnSpc>
                </a:pPr>
                <a:r>
                  <a:rPr lang="ja-JP" altLang="en-US" sz="700" dirty="0">
                    <a:latin typeface="HGSｺﾞｼｯｸM" panose="020B0600000000000000" pitchFamily="50" charset="-128"/>
                    <a:ea typeface="HGSｺﾞｼｯｸM" panose="020B0600000000000000" pitchFamily="50" charset="-128"/>
                  </a:rPr>
                  <a:t>「地域福祉交流スペース</a:t>
                </a:r>
                <a:r>
                  <a:rPr lang="en-US" altLang="ja-JP" sz="700" dirty="0">
                    <a:latin typeface="HGSｺﾞｼｯｸM" panose="020B0600000000000000" pitchFamily="50" charset="-128"/>
                    <a:ea typeface="HGSｺﾞｼｯｸM" panose="020B0600000000000000" pitchFamily="50" charset="-128"/>
                  </a:rPr>
                  <a:t>COCO</a:t>
                </a:r>
                <a:r>
                  <a:rPr lang="ja-JP" altLang="en-US" sz="700" dirty="0">
                    <a:latin typeface="HGSｺﾞｼｯｸM" panose="020B0600000000000000" pitchFamily="50" charset="-128"/>
                    <a:ea typeface="HGSｺﾞｼｯｸM" panose="020B0600000000000000" pitchFamily="50" charset="-128"/>
                  </a:rPr>
                  <a:t>しのはら」と</a:t>
                </a:r>
                <a:endParaRPr lang="en-US" altLang="ja-JP" sz="700" dirty="0">
                  <a:latin typeface="HGSｺﾞｼｯｸM" panose="020B0600000000000000" pitchFamily="50" charset="-128"/>
                  <a:ea typeface="HGSｺﾞｼｯｸM" panose="020B0600000000000000" pitchFamily="50" charset="-128"/>
                </a:endParaRPr>
              </a:p>
              <a:p>
                <a:pPr>
                  <a:lnSpc>
                    <a:spcPts val="1000"/>
                  </a:lnSpc>
                </a:pPr>
                <a:r>
                  <a:rPr lang="ja-JP" altLang="en-US" sz="700" dirty="0">
                    <a:latin typeface="HGSｺﾞｼｯｸM" panose="020B0600000000000000" pitchFamily="50" charset="-128"/>
                    <a:ea typeface="HGSｺﾞｼｯｸM" panose="020B0600000000000000" pitchFamily="50" charset="-128"/>
                  </a:rPr>
                  <a:t>オンラインでつなぎ、みんなで歌いましょう</a:t>
                </a:r>
                <a:r>
                  <a:rPr lang="ja-JP" altLang="en-US" sz="700" dirty="0"/>
                  <a:t>。</a:t>
                </a:r>
                <a:endParaRPr kumimoji="1" lang="ja-JP" altLang="en-US" sz="100" dirty="0"/>
              </a:p>
            </p:txBody>
          </p:sp>
        </p:grpSp>
        <p:cxnSp>
          <p:nvCxnSpPr>
            <p:cNvPr id="78" name="直線コネクタ 77">
              <a:extLst>
                <a:ext uri="{FF2B5EF4-FFF2-40B4-BE49-F238E27FC236}">
                  <a16:creationId xmlns:a16="http://schemas.microsoft.com/office/drawing/2014/main" id="{AC1DE95F-A12E-ADD1-31A2-60DCC544D3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76371" y="7217633"/>
              <a:ext cx="1935892" cy="2804"/>
            </a:xfrm>
            <a:prstGeom prst="line">
              <a:avLst/>
            </a:prstGeom>
            <a:ln w="12700">
              <a:solidFill>
                <a:srgbClr val="FFC000"/>
              </a:solidFill>
              <a:prstDash val="sysDot"/>
              <a:bevel/>
              <a:headEnd type="none" w="sm" len="sm"/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グループ化 19"/>
          <p:cNvGrpSpPr/>
          <p:nvPr/>
        </p:nvGrpSpPr>
        <p:grpSpPr>
          <a:xfrm>
            <a:off x="4497125" y="6496208"/>
            <a:ext cx="2144965" cy="689309"/>
            <a:chOff x="4481891" y="6255008"/>
            <a:chExt cx="2144965" cy="689309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0117344B-1D52-C087-9170-38E11EF30F38}"/>
                </a:ext>
              </a:extLst>
            </p:cNvPr>
            <p:cNvSpPr txBox="1"/>
            <p:nvPr/>
          </p:nvSpPr>
          <p:spPr>
            <a:xfrm>
              <a:off x="4481891" y="6467263"/>
              <a:ext cx="2144965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ts val="1000"/>
                </a:lnSpc>
              </a:pPr>
              <a:r>
                <a:rPr lang="ja-JP" altLang="en-US" sz="700" dirty="0">
                  <a:solidFill>
                    <a:prstClr val="black"/>
                  </a:solidFill>
                  <a:latin typeface="HGSｺﾞｼｯｸM" panose="020B0600000000000000" pitchFamily="50" charset="-128"/>
                  <a:ea typeface="HGSｺﾞｼｯｸM" panose="020B0600000000000000" pitchFamily="50" charset="-128"/>
                </a:rPr>
                <a:t>パパとの利用が優先の時間となりなす。</a:t>
              </a:r>
            </a:p>
            <a:p>
              <a:pPr lvl="0">
                <a:lnSpc>
                  <a:spcPts val="1000"/>
                </a:lnSpc>
              </a:pPr>
              <a:r>
                <a:rPr lang="ja-JP" altLang="en-US" sz="700" dirty="0">
                  <a:solidFill>
                    <a:prstClr val="black"/>
                  </a:solidFill>
                  <a:latin typeface="HGSｺﾞｼｯｸM" panose="020B0600000000000000" pitchFamily="50" charset="-128"/>
                  <a:ea typeface="HGSｺﾞｼｯｸM" panose="020B0600000000000000" pitchFamily="50" charset="-128"/>
                </a:rPr>
                <a:t>通常のひろばのなかでのプログラムなので</a:t>
              </a:r>
            </a:p>
            <a:p>
              <a:pPr lvl="0">
                <a:lnSpc>
                  <a:spcPts val="1000"/>
                </a:lnSpc>
              </a:pPr>
              <a:r>
                <a:rPr lang="ja-JP" altLang="en-US" sz="700" dirty="0">
                  <a:solidFill>
                    <a:prstClr val="black"/>
                  </a:solidFill>
                  <a:latin typeface="HGSｺﾞｼｯｸM" panose="020B0600000000000000" pitchFamily="50" charset="-128"/>
                  <a:ea typeface="HGSｺﾞｼｯｸM" panose="020B0600000000000000" pitchFamily="50" charset="-128"/>
                </a:rPr>
                <a:t>パパでなくてもどなたでもご利用いただけます</a:t>
              </a:r>
              <a:endParaRPr lang="en-US" altLang="ja-JP" sz="700" dirty="0">
                <a:latin typeface="HGSｺﾞｼｯｸM" panose="020B0600000000000000" pitchFamily="50" charset="-128"/>
                <a:ea typeface="HGSｺﾞｼｯｸM" panose="020B0600000000000000" pitchFamily="50" charset="-128"/>
              </a:endParaRPr>
            </a:p>
          </p:txBody>
        </p:sp>
        <p:sp>
          <p:nvSpPr>
            <p:cNvPr id="212" name="テキスト ボックス 211">
              <a:extLst>
                <a:ext uri="{FF2B5EF4-FFF2-40B4-BE49-F238E27FC236}">
                  <a16:creationId xmlns:a16="http://schemas.microsoft.com/office/drawing/2014/main" id="{03CFC2B9-F054-DC65-3D5C-02945C738475}"/>
                </a:ext>
              </a:extLst>
            </p:cNvPr>
            <p:cNvSpPr txBox="1"/>
            <p:nvPr/>
          </p:nvSpPr>
          <p:spPr>
            <a:xfrm>
              <a:off x="4481891" y="6255008"/>
              <a:ext cx="16753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⑨ パパびーのタイム</a:t>
              </a:r>
            </a:p>
          </p:txBody>
        </p:sp>
        <p:cxnSp>
          <p:nvCxnSpPr>
            <p:cNvPr id="324" name="直線コネクタ 323">
              <a:extLst>
                <a:ext uri="{FF2B5EF4-FFF2-40B4-BE49-F238E27FC236}">
                  <a16:creationId xmlns:a16="http://schemas.microsoft.com/office/drawing/2014/main" id="{DACA3552-C25A-D564-3493-A4FBA61DC162}"/>
                </a:ext>
              </a:extLst>
            </p:cNvPr>
            <p:cNvCxnSpPr>
              <a:cxnSpLocks/>
            </p:cNvCxnSpPr>
            <p:nvPr/>
          </p:nvCxnSpPr>
          <p:spPr>
            <a:xfrm>
              <a:off x="4575540" y="6471411"/>
              <a:ext cx="1192268" cy="371"/>
            </a:xfrm>
            <a:prstGeom prst="line">
              <a:avLst/>
            </a:prstGeom>
            <a:ln w="12700">
              <a:solidFill>
                <a:srgbClr val="FFC000"/>
              </a:solidFill>
              <a:prstDash val="sysDot"/>
              <a:bevel/>
              <a:headEnd type="none" w="sm" len="sm"/>
              <a:tailEnd type="oval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フリーフォーム: 図形 168">
            <a:extLst>
              <a:ext uri="{FF2B5EF4-FFF2-40B4-BE49-F238E27FC236}">
                <a16:creationId xmlns:a16="http://schemas.microsoft.com/office/drawing/2014/main" id="{F63A6DB1-D30E-05A2-76E5-45CCD5AEE286}"/>
              </a:ext>
            </a:extLst>
          </p:cNvPr>
          <p:cNvSpPr/>
          <p:nvPr/>
        </p:nvSpPr>
        <p:spPr>
          <a:xfrm>
            <a:off x="2320340" y="6477661"/>
            <a:ext cx="614363" cy="298450"/>
          </a:xfrm>
          <a:custGeom>
            <a:avLst/>
            <a:gdLst>
              <a:gd name="csX0" fmla="*/ 85725 w 561975"/>
              <a:gd name="csY0" fmla="*/ 0 h 298450"/>
              <a:gd name="csX1" fmla="*/ 0 w 561975"/>
              <a:gd name="csY1" fmla="*/ 88900 h 298450"/>
              <a:gd name="csX2" fmla="*/ 0 w 561975"/>
              <a:gd name="csY2" fmla="*/ 298450 h 298450"/>
              <a:gd name="csX3" fmla="*/ 561975 w 561975"/>
              <a:gd name="csY3" fmla="*/ 298450 h 298450"/>
              <a:gd name="csX4" fmla="*/ 561975 w 561975"/>
              <a:gd name="csY4" fmla="*/ 3175 h 298450"/>
              <a:gd name="csX5" fmla="*/ 85725 w 561975"/>
              <a:gd name="csY5" fmla="*/ 0 h 2984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561975" h="298450">
                <a:moveTo>
                  <a:pt x="85725" y="0"/>
                </a:moveTo>
                <a:lnTo>
                  <a:pt x="0" y="88900"/>
                </a:lnTo>
                <a:lnTo>
                  <a:pt x="0" y="298450"/>
                </a:lnTo>
                <a:lnTo>
                  <a:pt x="561975" y="298450"/>
                </a:lnTo>
                <a:lnTo>
                  <a:pt x="561975" y="3175"/>
                </a:lnTo>
                <a:lnTo>
                  <a:pt x="85725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700" b="1" dirty="0"/>
              <a:t>午後休館</a:t>
            </a: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31084" y="3096834"/>
            <a:ext cx="374005" cy="235674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2247" y="9117852"/>
            <a:ext cx="445047" cy="28044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04713" y="2041519"/>
            <a:ext cx="627942" cy="317019"/>
          </a:xfrm>
          <a:prstGeom prst="rect">
            <a:avLst/>
          </a:prstGeom>
        </p:spPr>
      </p:pic>
      <p:sp>
        <p:nvSpPr>
          <p:cNvPr id="79" name="フリーフォーム: 図形 168">
            <a:extLst>
              <a:ext uri="{FF2B5EF4-FFF2-40B4-BE49-F238E27FC236}">
                <a16:creationId xmlns:a16="http://schemas.microsoft.com/office/drawing/2014/main" id="{F63A6DB1-D30E-05A2-76E5-45CCD5AEE286}"/>
              </a:ext>
            </a:extLst>
          </p:cNvPr>
          <p:cNvSpPr/>
          <p:nvPr/>
        </p:nvSpPr>
        <p:spPr>
          <a:xfrm>
            <a:off x="335245" y="8417629"/>
            <a:ext cx="614363" cy="481301"/>
          </a:xfrm>
          <a:custGeom>
            <a:avLst/>
            <a:gdLst>
              <a:gd name="csX0" fmla="*/ 85725 w 561975"/>
              <a:gd name="csY0" fmla="*/ 0 h 298450"/>
              <a:gd name="csX1" fmla="*/ 0 w 561975"/>
              <a:gd name="csY1" fmla="*/ 88900 h 298450"/>
              <a:gd name="csX2" fmla="*/ 0 w 561975"/>
              <a:gd name="csY2" fmla="*/ 298450 h 298450"/>
              <a:gd name="csX3" fmla="*/ 561975 w 561975"/>
              <a:gd name="csY3" fmla="*/ 298450 h 298450"/>
              <a:gd name="csX4" fmla="*/ 561975 w 561975"/>
              <a:gd name="csY4" fmla="*/ 3175 h 298450"/>
              <a:gd name="csX5" fmla="*/ 85725 w 561975"/>
              <a:gd name="csY5" fmla="*/ 0 h 2984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561975" h="298450">
                <a:moveTo>
                  <a:pt x="85725" y="0"/>
                </a:moveTo>
                <a:lnTo>
                  <a:pt x="0" y="88900"/>
                </a:lnTo>
                <a:lnTo>
                  <a:pt x="0" y="298450"/>
                </a:lnTo>
                <a:lnTo>
                  <a:pt x="561975" y="298450"/>
                </a:lnTo>
                <a:lnTo>
                  <a:pt x="561975" y="3175"/>
                </a:lnTo>
                <a:lnTo>
                  <a:pt x="85725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700" b="1" dirty="0"/>
              <a:t>勤労感謝の日</a:t>
            </a:r>
          </a:p>
        </p:txBody>
      </p:sp>
      <p:sp>
        <p:nvSpPr>
          <p:cNvPr id="80" name="フリーフォーム: 図形 168">
            <a:extLst>
              <a:ext uri="{FF2B5EF4-FFF2-40B4-BE49-F238E27FC236}">
                <a16:creationId xmlns:a16="http://schemas.microsoft.com/office/drawing/2014/main" id="{F63A6DB1-D30E-05A2-76E5-45CCD5AEE286}"/>
              </a:ext>
            </a:extLst>
          </p:cNvPr>
          <p:cNvSpPr/>
          <p:nvPr/>
        </p:nvSpPr>
        <p:spPr>
          <a:xfrm>
            <a:off x="990021" y="6266667"/>
            <a:ext cx="614363" cy="501876"/>
          </a:xfrm>
          <a:custGeom>
            <a:avLst/>
            <a:gdLst>
              <a:gd name="csX0" fmla="*/ 85725 w 561975"/>
              <a:gd name="csY0" fmla="*/ 0 h 298450"/>
              <a:gd name="csX1" fmla="*/ 0 w 561975"/>
              <a:gd name="csY1" fmla="*/ 88900 h 298450"/>
              <a:gd name="csX2" fmla="*/ 0 w 561975"/>
              <a:gd name="csY2" fmla="*/ 298450 h 298450"/>
              <a:gd name="csX3" fmla="*/ 561975 w 561975"/>
              <a:gd name="csY3" fmla="*/ 298450 h 298450"/>
              <a:gd name="csX4" fmla="*/ 561975 w 561975"/>
              <a:gd name="csY4" fmla="*/ 3175 h 298450"/>
              <a:gd name="csX5" fmla="*/ 85725 w 561975"/>
              <a:gd name="csY5" fmla="*/ 0 h 2984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561975" h="298450">
                <a:moveTo>
                  <a:pt x="85725" y="0"/>
                </a:moveTo>
                <a:lnTo>
                  <a:pt x="0" y="88900"/>
                </a:lnTo>
                <a:lnTo>
                  <a:pt x="0" y="298450"/>
                </a:lnTo>
                <a:lnTo>
                  <a:pt x="561975" y="298450"/>
                </a:lnTo>
                <a:lnTo>
                  <a:pt x="561975" y="3175"/>
                </a:lnTo>
                <a:lnTo>
                  <a:pt x="85725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700" b="1" dirty="0"/>
              <a:t>文化の日</a:t>
            </a:r>
            <a:endParaRPr kumimoji="1" lang="en-US" altLang="ja-JP" sz="700" b="1" dirty="0"/>
          </a:p>
        </p:txBody>
      </p:sp>
      <p:sp>
        <p:nvSpPr>
          <p:cNvPr id="82" name="フリーフォーム: 図形 168">
            <a:extLst>
              <a:ext uri="{FF2B5EF4-FFF2-40B4-BE49-F238E27FC236}">
                <a16:creationId xmlns:a16="http://schemas.microsoft.com/office/drawing/2014/main" id="{F63A6DB1-D30E-05A2-76E5-45CCD5AEE286}"/>
              </a:ext>
            </a:extLst>
          </p:cNvPr>
          <p:cNvSpPr/>
          <p:nvPr/>
        </p:nvSpPr>
        <p:spPr>
          <a:xfrm>
            <a:off x="319762" y="3241470"/>
            <a:ext cx="614363" cy="503441"/>
          </a:xfrm>
          <a:custGeom>
            <a:avLst/>
            <a:gdLst>
              <a:gd name="csX0" fmla="*/ 85725 w 561975"/>
              <a:gd name="csY0" fmla="*/ 0 h 298450"/>
              <a:gd name="csX1" fmla="*/ 0 w 561975"/>
              <a:gd name="csY1" fmla="*/ 88900 h 298450"/>
              <a:gd name="csX2" fmla="*/ 0 w 561975"/>
              <a:gd name="csY2" fmla="*/ 298450 h 298450"/>
              <a:gd name="csX3" fmla="*/ 561975 w 561975"/>
              <a:gd name="csY3" fmla="*/ 298450 h 298450"/>
              <a:gd name="csX4" fmla="*/ 561975 w 561975"/>
              <a:gd name="csY4" fmla="*/ 3175 h 298450"/>
              <a:gd name="csX5" fmla="*/ 85725 w 561975"/>
              <a:gd name="csY5" fmla="*/ 0 h 2984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561975" h="298450">
                <a:moveTo>
                  <a:pt x="85725" y="0"/>
                </a:moveTo>
                <a:lnTo>
                  <a:pt x="0" y="88900"/>
                </a:lnTo>
                <a:lnTo>
                  <a:pt x="0" y="298450"/>
                </a:lnTo>
                <a:lnTo>
                  <a:pt x="561975" y="298450"/>
                </a:lnTo>
                <a:lnTo>
                  <a:pt x="561975" y="3175"/>
                </a:lnTo>
                <a:lnTo>
                  <a:pt x="85725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700" b="1" dirty="0"/>
              <a:t>スポーツの日</a:t>
            </a: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EE9E0EF4-861A-4D4C-A04F-72A8F353B42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0636" y="1957209"/>
            <a:ext cx="342951" cy="375786"/>
          </a:xfrm>
          <a:prstGeom prst="rect">
            <a:avLst/>
          </a:prstGeom>
        </p:spPr>
      </p:pic>
      <p:pic>
        <p:nvPicPr>
          <p:cNvPr id="37" name="グラフィックス 36">
            <a:extLst>
              <a:ext uri="{FF2B5EF4-FFF2-40B4-BE49-F238E27FC236}">
                <a16:creationId xmlns:a16="http://schemas.microsoft.com/office/drawing/2014/main" id="{5E11F4EE-C637-E995-B770-D00ABF4713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712516" y="5516216"/>
            <a:ext cx="280056" cy="341401"/>
          </a:xfrm>
          <a:prstGeom prst="rect">
            <a:avLst/>
          </a:prstGeom>
        </p:spPr>
      </p:pic>
      <p:pic>
        <p:nvPicPr>
          <p:cNvPr id="39" name="グラフィックス 38">
            <a:extLst>
              <a:ext uri="{FF2B5EF4-FFF2-40B4-BE49-F238E27FC236}">
                <a16:creationId xmlns:a16="http://schemas.microsoft.com/office/drawing/2014/main" id="{6411292D-5896-8B34-DFF1-148A321050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610709" y="9210716"/>
            <a:ext cx="395274" cy="511712"/>
          </a:xfrm>
          <a:prstGeom prst="rect">
            <a:avLst/>
          </a:prstGeom>
        </p:spPr>
      </p:pic>
      <p:pic>
        <p:nvPicPr>
          <p:cNvPr id="45" name="グラフィックス 44">
            <a:extLst>
              <a:ext uri="{FF2B5EF4-FFF2-40B4-BE49-F238E27FC236}">
                <a16:creationId xmlns:a16="http://schemas.microsoft.com/office/drawing/2014/main" id="{512E4470-8520-B763-87D5-C3EC643EB8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752090" y="6410639"/>
            <a:ext cx="287432" cy="311894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41539A6C-0BE5-2A44-FD2A-6C0F7F942ED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399" y="200521"/>
            <a:ext cx="3043339" cy="609551"/>
          </a:xfrm>
          <a:prstGeom prst="rect">
            <a:avLst/>
          </a:prstGeom>
        </p:spPr>
      </p:pic>
      <p:sp>
        <p:nvSpPr>
          <p:cNvPr id="6" name="波線 5">
            <a:extLst>
              <a:ext uri="{FF2B5EF4-FFF2-40B4-BE49-F238E27FC236}">
                <a16:creationId xmlns:a16="http://schemas.microsoft.com/office/drawing/2014/main" id="{1EECF5B9-3215-7CDD-D027-17DAD238AFF4}"/>
              </a:ext>
            </a:extLst>
          </p:cNvPr>
          <p:cNvSpPr/>
          <p:nvPr/>
        </p:nvSpPr>
        <p:spPr>
          <a:xfrm>
            <a:off x="1685730" y="4713303"/>
            <a:ext cx="544376" cy="374019"/>
          </a:xfrm>
          <a:prstGeom prst="wave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B63D19F-14F8-C5E7-0543-4B6E1692157E}"/>
              </a:ext>
            </a:extLst>
          </p:cNvPr>
          <p:cNvSpPr txBox="1"/>
          <p:nvPr/>
        </p:nvSpPr>
        <p:spPr>
          <a:xfrm>
            <a:off x="1685730" y="4779948"/>
            <a:ext cx="70564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ピンクリボン</a:t>
            </a:r>
            <a:endParaRPr kumimoji="1" lang="en-US" altLang="ja-JP" sz="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イベント</a:t>
            </a:r>
          </a:p>
        </p:txBody>
      </p:sp>
      <p:sp>
        <p:nvSpPr>
          <p:cNvPr id="12" name="吹き出し: 円形 11">
            <a:extLst>
              <a:ext uri="{FF2B5EF4-FFF2-40B4-BE49-F238E27FC236}">
                <a16:creationId xmlns:a16="http://schemas.microsoft.com/office/drawing/2014/main" id="{3B9B47E0-7AF5-5B0D-6085-ADC81FA2DDBB}"/>
              </a:ext>
            </a:extLst>
          </p:cNvPr>
          <p:cNvSpPr/>
          <p:nvPr/>
        </p:nvSpPr>
        <p:spPr>
          <a:xfrm>
            <a:off x="2145161" y="5283428"/>
            <a:ext cx="2186363" cy="507949"/>
          </a:xfrm>
          <a:prstGeom prst="wedgeEllipseCallout">
            <a:avLst>
              <a:gd name="adj1" fmla="val -46334"/>
              <a:gd name="adj2" fmla="val -75872"/>
            </a:avLst>
          </a:prstGeom>
          <a:noFill/>
          <a:ln>
            <a:solidFill>
              <a:srgbClr val="FA8ED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01B68D5-E6B0-516F-0FF3-7AFE868564C8}"/>
              </a:ext>
            </a:extLst>
          </p:cNvPr>
          <p:cNvSpPr txBox="1"/>
          <p:nvPr/>
        </p:nvSpPr>
        <p:spPr>
          <a:xfrm>
            <a:off x="2292773" y="5351045"/>
            <a:ext cx="202755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乳がん触診モデルを用意しています。</a:t>
            </a:r>
            <a:endParaRPr kumimoji="1" lang="en-US" altLang="ja-JP" sz="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乳がんのしこり</a:t>
            </a:r>
            <a:r>
              <a:rPr kumimoji="1" lang="en-US" altLang="ja-JP" sz="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</a:t>
            </a:r>
            <a:r>
              <a:rPr kumimoji="1" lang="ja-JP" altLang="en-US" sz="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モデル</a:t>
            </a:r>
            <a:r>
              <a:rPr kumimoji="1" lang="en-US" altLang="ja-JP" sz="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)</a:t>
            </a:r>
            <a:r>
              <a:rPr kumimoji="1" lang="ja-JP" altLang="en-US" sz="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を体験できます。</a:t>
            </a:r>
            <a:endParaRPr kumimoji="1" lang="en-US" altLang="ja-JP" sz="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ja-JP" altLang="en-US" dirty="0"/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32B4BA8D-3E7F-9EB0-3D9B-94DDCAA5463D}"/>
              </a:ext>
            </a:extLst>
          </p:cNvPr>
          <p:cNvGrpSpPr/>
          <p:nvPr/>
        </p:nvGrpSpPr>
        <p:grpSpPr>
          <a:xfrm>
            <a:off x="1652226" y="858313"/>
            <a:ext cx="1172662" cy="585960"/>
            <a:chOff x="1208570" y="559141"/>
            <a:chExt cx="1361641" cy="600762"/>
          </a:xfrm>
        </p:grpSpPr>
        <p:sp>
          <p:nvSpPr>
            <p:cNvPr id="32" name="角丸四角形吹き出し 88">
              <a:extLst>
                <a:ext uri="{FF2B5EF4-FFF2-40B4-BE49-F238E27FC236}">
                  <a16:creationId xmlns:a16="http://schemas.microsoft.com/office/drawing/2014/main" id="{102CF542-8F49-79F4-1757-502B04C905AD}"/>
                </a:ext>
              </a:extLst>
            </p:cNvPr>
            <p:cNvSpPr/>
            <p:nvPr/>
          </p:nvSpPr>
          <p:spPr>
            <a:xfrm>
              <a:off x="1226577" y="619417"/>
              <a:ext cx="1343634" cy="540486"/>
            </a:xfrm>
            <a:prstGeom prst="wedgeRoundRectCallout">
              <a:avLst>
                <a:gd name="adj1" fmla="val -67276"/>
                <a:gd name="adj2" fmla="val 17352"/>
                <a:gd name="adj3" fmla="val 1666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角丸四角形吹き出し 89">
              <a:extLst>
                <a:ext uri="{FF2B5EF4-FFF2-40B4-BE49-F238E27FC236}">
                  <a16:creationId xmlns:a16="http://schemas.microsoft.com/office/drawing/2014/main" id="{3325610F-7767-19B4-DD2F-F6181A62C3EA}"/>
                </a:ext>
              </a:extLst>
            </p:cNvPr>
            <p:cNvSpPr/>
            <p:nvPr/>
          </p:nvSpPr>
          <p:spPr>
            <a:xfrm>
              <a:off x="1208570" y="559141"/>
              <a:ext cx="1330282" cy="523431"/>
            </a:xfrm>
            <a:prstGeom prst="wedgeRoundRectCallout">
              <a:avLst>
                <a:gd name="adj1" fmla="val -64773"/>
                <a:gd name="adj2" fmla="val 21453"/>
                <a:gd name="adj3" fmla="val 16667"/>
              </a:avLst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A5143C2-490F-11A0-0771-7FF30AF87862}"/>
              </a:ext>
            </a:extLst>
          </p:cNvPr>
          <p:cNvSpPr txBox="1"/>
          <p:nvPr/>
        </p:nvSpPr>
        <p:spPr>
          <a:xfrm>
            <a:off x="1529416" y="771777"/>
            <a:ext cx="1289004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kumimoji="1" lang="en-US" altLang="ja-JP" sz="800" b="1" dirty="0">
              <a:solidFill>
                <a:schemeClr val="accent6">
                  <a:lumMod val="7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8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en-US" altLang="ja-JP" sz="7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</a:t>
            </a:r>
            <a:r>
              <a:rPr kumimoji="1" lang="ja-JP" altLang="en-US" sz="7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</a:t>
            </a:r>
            <a:r>
              <a:rPr kumimoji="1" lang="en-US" altLang="ja-JP" sz="7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</a:t>
            </a:r>
            <a:r>
              <a:rPr kumimoji="1" lang="ja-JP" altLang="en-US" sz="7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土</a:t>
            </a:r>
            <a:r>
              <a:rPr kumimoji="1" lang="en-US" altLang="ja-JP" sz="7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)</a:t>
            </a:r>
            <a:r>
              <a:rPr kumimoji="1" lang="ja-JP" altLang="en-US" sz="7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en-US" altLang="ja-JP" sz="6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</a:t>
            </a:r>
            <a:r>
              <a:rPr kumimoji="1" lang="ja-JP" altLang="en-US" sz="6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kumimoji="1" lang="en-US" altLang="ja-JP" sz="6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00-13</a:t>
            </a:r>
            <a:r>
              <a:rPr kumimoji="1" lang="ja-JP" altLang="en-US" sz="6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kumimoji="1" lang="en-US" altLang="ja-JP" sz="6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30</a:t>
            </a:r>
          </a:p>
          <a:p>
            <a:endParaRPr kumimoji="1" lang="en-US" altLang="ja-JP" sz="600" b="1" dirty="0">
              <a:solidFill>
                <a:schemeClr val="accent6">
                  <a:lumMod val="7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7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秋のバザー＆フリマ</a:t>
            </a:r>
            <a:endParaRPr kumimoji="1" lang="en-US" altLang="ja-JP" sz="700" b="1" dirty="0">
              <a:solidFill>
                <a:schemeClr val="accent6">
                  <a:lumMod val="7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r"/>
            <a:r>
              <a:rPr kumimoji="1" lang="en-US" altLang="ja-JP" sz="6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kumimoji="1" lang="ja-JP" altLang="en-US" sz="6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雨天中止</a:t>
            </a:r>
            <a:endParaRPr kumimoji="1" lang="en-US" altLang="ja-JP" sz="600" b="1" dirty="0">
              <a:solidFill>
                <a:schemeClr val="accent6">
                  <a:lumMod val="7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r"/>
            <a:endParaRPr kumimoji="1" lang="ja-JP" altLang="en-US" sz="700" b="1" dirty="0">
              <a:solidFill>
                <a:schemeClr val="accent6">
                  <a:lumMod val="7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ja-JP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E442EC87-8A5A-B2FA-5ADF-C68BB4B930B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840396" y="855416"/>
            <a:ext cx="1528880" cy="591363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7AC5B90-1326-47CC-5BEE-1FBEAC5C1E66}"/>
              </a:ext>
            </a:extLst>
          </p:cNvPr>
          <p:cNvSpPr txBox="1"/>
          <p:nvPr/>
        </p:nvSpPr>
        <p:spPr>
          <a:xfrm>
            <a:off x="2968275" y="720171"/>
            <a:ext cx="1490091" cy="10310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kumimoji="1" lang="en-US" altLang="ja-JP" sz="800" b="1" dirty="0">
              <a:solidFill>
                <a:schemeClr val="accent6">
                  <a:lumMod val="7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800" b="1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en-US" altLang="ja-JP" sz="700" b="1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ja-JP" altLang="en-US" sz="7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</a:t>
            </a:r>
            <a:r>
              <a:rPr kumimoji="1" lang="en-US" altLang="ja-JP" sz="7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</a:t>
            </a:r>
            <a:r>
              <a:rPr kumimoji="1" lang="ja-JP" altLang="en-US" sz="7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土</a:t>
            </a:r>
            <a:r>
              <a:rPr kumimoji="1" lang="en-US" altLang="ja-JP" sz="7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)</a:t>
            </a:r>
            <a:r>
              <a:rPr kumimoji="1" lang="ja-JP" altLang="en-US" sz="7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en-US" altLang="ja-JP" sz="6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</a:t>
            </a:r>
            <a:r>
              <a:rPr kumimoji="1" lang="ja-JP" altLang="en-US" sz="6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kumimoji="1" lang="en-US" altLang="ja-JP" sz="6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00-11</a:t>
            </a:r>
            <a:r>
              <a:rPr kumimoji="1" lang="ja-JP" altLang="en-US" sz="6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kumimoji="1" lang="en-US" altLang="ja-JP" sz="6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30</a:t>
            </a:r>
          </a:p>
          <a:p>
            <a:r>
              <a:rPr kumimoji="1" lang="ja-JP" altLang="en-US" sz="6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　　</a:t>
            </a:r>
            <a:r>
              <a:rPr kumimoji="1" lang="ja-JP" altLang="en-US" sz="8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パパ講座</a:t>
            </a:r>
            <a:endParaRPr kumimoji="1" lang="en-US" altLang="ja-JP" sz="800" b="1" dirty="0">
              <a:solidFill>
                <a:schemeClr val="accent6">
                  <a:lumMod val="7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6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遊びのアイデアや子育てのヒントが</a:t>
            </a:r>
            <a:endParaRPr kumimoji="1" lang="en-US" altLang="ja-JP" sz="600" b="1" dirty="0">
              <a:solidFill>
                <a:schemeClr val="accent6">
                  <a:lumMod val="7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6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見つかるかも♪　　　　</a:t>
            </a:r>
            <a:r>
              <a:rPr kumimoji="1" lang="en-US" altLang="ja-JP" sz="6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kumimoji="1" lang="ja-JP" altLang="en-US" sz="600" b="1" dirty="0">
                <a:solidFill>
                  <a:schemeClr val="accent6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事前予約制</a:t>
            </a:r>
            <a:endParaRPr kumimoji="1" lang="en-US" altLang="ja-JP" sz="600" b="1" dirty="0">
              <a:solidFill>
                <a:schemeClr val="accent6">
                  <a:lumMod val="7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r"/>
            <a:endParaRPr kumimoji="1" lang="ja-JP" altLang="en-US" sz="700" b="1" dirty="0">
              <a:solidFill>
                <a:schemeClr val="accent6">
                  <a:lumMod val="7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ja-JP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094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3777</TotalTime>
  <Words>598</Words>
  <Application>Microsoft Office PowerPoint</Application>
  <PresentationFormat>A4 210 x 297 mm</PresentationFormat>
  <Paragraphs>159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BIZ UDPゴシック</vt:lpstr>
      <vt:lpstr>HGSｺﾞｼｯｸM</vt:lpstr>
      <vt:lpstr>HG丸ｺﾞｼｯｸM-PRO</vt:lpstr>
      <vt:lpstr>Aptos</vt:lpstr>
      <vt:lpstr>Aptos Display</vt:lpstr>
      <vt:lpstr>Arial</vt:lpstr>
      <vt:lpstr>Office テーマ</vt:lpstr>
      <vt:lpstr>PowerPoint プレゼンテーション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宏美 堀之内</dc:creator>
  <cp:lastModifiedBy>菊名 ひろば</cp:lastModifiedBy>
  <cp:revision>111</cp:revision>
  <cp:lastPrinted>2026-07-10T01:14:40Z</cp:lastPrinted>
  <dcterms:created xsi:type="dcterms:W3CDTF">2026-01-10T07:27:12Z</dcterms:created>
  <dcterms:modified xsi:type="dcterms:W3CDTF">2026-09-16T06:22:07Z</dcterms:modified>
</cp:coreProperties>
</file>